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0"/>
  </p:sldMasterIdLst>
  <p:notesMasterIdLst>
    <p:notesMasterId r:id="rId46"/>
  </p:notesMasterIdLst>
  <p:handoutMasterIdLst>
    <p:handoutMasterId r:id="rId47"/>
  </p:handoutMasterIdLst>
  <p:sldIdLst>
    <p:sldId id="260" r:id="rId21"/>
    <p:sldId id="399" r:id="rId22"/>
    <p:sldId id="3742" r:id="rId23"/>
    <p:sldId id="3756" r:id="rId24"/>
    <p:sldId id="3743" r:id="rId25"/>
    <p:sldId id="3744" r:id="rId26"/>
    <p:sldId id="3745" r:id="rId27"/>
    <p:sldId id="3746" r:id="rId28"/>
    <p:sldId id="3747" r:id="rId29"/>
    <p:sldId id="3757" r:id="rId30"/>
    <p:sldId id="3748" r:id="rId31"/>
    <p:sldId id="3749" r:id="rId32"/>
    <p:sldId id="3750" r:id="rId33"/>
    <p:sldId id="3758" r:id="rId34"/>
    <p:sldId id="3753" r:id="rId35"/>
    <p:sldId id="3761" r:id="rId36"/>
    <p:sldId id="3763" r:id="rId37"/>
    <p:sldId id="3762" r:id="rId38"/>
    <p:sldId id="3752" r:id="rId39"/>
    <p:sldId id="3759" r:id="rId40"/>
    <p:sldId id="3751" r:id="rId41"/>
    <p:sldId id="3760" r:id="rId42"/>
    <p:sldId id="3754" r:id="rId43"/>
    <p:sldId id="3755" r:id="rId44"/>
    <p:sldId id="3764" r:id="rId45"/>
  </p:sldIdLst>
  <p:sldSz cx="9144000" cy="5143500" type="screen16x9"/>
  <p:notesSz cx="6858000" cy="9144000"/>
  <p:custDataLst>
    <p:tags r:id="rId48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F3D840-B6EE-434D-A8BA-F1B4543645A9}">
          <p14:sldIdLst>
            <p14:sldId id="260"/>
            <p14:sldId id="399"/>
            <p14:sldId id="3742"/>
          </p14:sldIdLst>
        </p14:section>
        <p14:section name="Software Architecture" id="{26316D36-81B7-41BA-840B-3DA662704F5E}">
          <p14:sldIdLst>
            <p14:sldId id="3756"/>
            <p14:sldId id="3743"/>
            <p14:sldId id="3744"/>
            <p14:sldId id="3745"/>
            <p14:sldId id="3746"/>
            <p14:sldId id="3747"/>
          </p14:sldIdLst>
        </p14:section>
        <p14:section name="Key Architecture Decisions" id="{38F0D9E2-64DF-46B4-9A14-BAF442E6C04A}">
          <p14:sldIdLst>
            <p14:sldId id="3757"/>
            <p14:sldId id="3748"/>
            <p14:sldId id="3749"/>
            <p14:sldId id="3750"/>
          </p14:sldIdLst>
        </p14:section>
        <p14:section name="Performance &amp; Testing" id="{23E09964-9B8D-469D-9911-E767267D6988}">
          <p14:sldIdLst>
            <p14:sldId id="3758"/>
            <p14:sldId id="3753"/>
            <p14:sldId id="3761"/>
            <p14:sldId id="3763"/>
            <p14:sldId id="3762"/>
            <p14:sldId id="3752"/>
          </p14:sldIdLst>
        </p14:section>
        <p14:section name="Demonstration" id="{9E2E734C-F760-434C-B9EB-0E37ED3ADB58}">
          <p14:sldIdLst>
            <p14:sldId id="3759"/>
            <p14:sldId id="3751"/>
          </p14:sldIdLst>
        </p14:section>
        <p14:section name="Key Takeaways &amp; Contributions" id="{23CAEFE0-9E1E-4349-B6B5-7867A79C8277}">
          <p14:sldIdLst>
            <p14:sldId id="3760"/>
            <p14:sldId id="3754"/>
            <p14:sldId id="3755"/>
            <p14:sldId id="37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A1D"/>
    <a:srgbClr val="80BF97"/>
    <a:srgbClr val="00B050"/>
    <a:srgbClr val="0A5F2D"/>
    <a:srgbClr val="00802F"/>
    <a:srgbClr val="E6E6E6"/>
    <a:srgbClr val="D1FFE1"/>
    <a:srgbClr val="FFE811"/>
    <a:srgbClr val="FFEB2D"/>
    <a:srgbClr val="E6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BB9C9-4B45-288C-65A4-BA9B267BE63F}" v="602" dt="2023-10-22T18:05:48.796"/>
    <p1510:client id="{249E78C9-2572-D66C-A473-FE1EFF826AD6}" v="53" dt="2023-10-22T18:44:00.559"/>
    <p1510:client id="{5B990F49-05B8-5194-ACBC-4AF7E1183758}" v="103" dt="2023-10-22T17:51:44.746"/>
    <p1510:client id="{7DAC4B54-4BC4-46C0-8EE8-2BB2CA6078D8}" v="179" dt="2023-10-22T12:44:19.528"/>
    <p1510:client id="{80B60BF0-E21F-4635-B502-F80368EB49D9}" v="5872" dt="2023-10-22T18:34:45.660"/>
    <p1510:client id="{A79CFC75-A72F-45B7-B5D0-E76D92DF3FF3}" v="31" dt="2023-10-22T17:38:11.373"/>
    <p1510:client id="{AFE605EF-32B6-7CA1-3070-3185015B17AB}" v="474" dt="2023-10-22T14:42:16.440"/>
    <p1510:client id="{D181BED9-E48C-754A-AA63-41B8EAFB2CD4}" v="304" dt="2023-10-22T20:48:16.786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0"/>
  </p:normalViewPr>
  <p:slideViewPr>
    <p:cSldViewPr snapToGrid="0">
      <p:cViewPr varScale="1">
        <p:scale>
          <a:sx n="194" d="100"/>
          <a:sy n="194" d="100"/>
        </p:scale>
        <p:origin x="208" y="1512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9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microsoft.com/office/2015/10/relationships/revisionInfo" Target="revisionInfo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tags" Target="tags/tag1.xml"/><Relationship Id="rId8" Type="http://schemas.openxmlformats.org/officeDocument/2006/relationships/customXml" Target="../customXml/item8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notesMaster" Target="notesMasters/notesMaster1.xml"/><Relationship Id="rId20" Type="http://schemas.openxmlformats.org/officeDocument/2006/relationships/slideMaster" Target="slideMasters/slideMaster1.xml"/><Relationship Id="rId41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45CE27-0FC1-4345-A9D1-813E9F3C96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FF02-ADA2-494F-92F2-18E0CD47E8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C96F-5C6D-48ED-8D42-B768302B23AD}" type="datetimeFigureOut">
              <a:rPr lang="de-CH" smtClean="0"/>
              <a:t>22.10.23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7311C-885A-4219-9687-E8E9C81D34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55352-F100-4DC1-827B-1EFA0F247A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6BEFE-BF9F-47C0-9B2B-37E6860B00C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5436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D3A44-FA09-4C0A-99A6-1BA009890161}" type="datetimeFigureOut">
              <a:rPr lang="de-CH" smtClean="0"/>
              <a:t>22.10.23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E3F1-1C0D-4780-BCDC-4F7033F6C9E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21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Event Storming Board, Architecture Characteristics, Architectural Styles, Service Design, and Application Flow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4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67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9373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476"/>
              </a:buClr>
              <a:buSzPts val="3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1444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selected the driving characteristics based on the following statements from the exercise sheet: </a:t>
            </a:r>
            <a:endParaRPr lang="en-US"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Scalability: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"Each organization can have thousands of users adding Tasks to the organization's Task List”</a:t>
            </a:r>
          </a:p>
          <a:p>
            <a:pPr marL="457200" indent="-457200">
              <a:spcBef>
                <a:spcPts val="1200"/>
              </a:spcBef>
              <a:buSzPts val="3200"/>
              <a:buFont typeface="Arial"/>
              <a:buChar char="•"/>
            </a:pPr>
            <a:r>
              <a:rPr lang="en-US" sz="1200" b="1">
                <a:latin typeface="Helvetica Neue"/>
                <a:ea typeface="Helvetica Neue"/>
                <a:cs typeface="Helvetica Neue"/>
                <a:sym typeface="Helvetica Neue"/>
              </a:rPr>
              <a:t>Elasticity: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"The performance of the system should degrade gracefully in the presence of heavy load.”</a:t>
            </a:r>
          </a:p>
          <a:p>
            <a:pPr marL="457200" indent="-457200">
              <a:spcBef>
                <a:spcPts val="1200"/>
              </a:spcBef>
              <a:buSzPts val="3200"/>
              <a:buFont typeface="Arial"/>
              <a:buChar char="•"/>
            </a:pPr>
            <a:r>
              <a:rPr lang="en-US" sz="1200" b="1">
                <a:latin typeface="Helvetica Neue"/>
                <a:ea typeface="Helvetica Neue"/>
                <a:cs typeface="Helvetica Neue"/>
                <a:sym typeface="Helvetica Neue"/>
              </a:rPr>
              <a:t>Modularity: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It should be possible to add new Executors to the Executor Pool while the system is running without affecting the remaining parts of the system."</a:t>
            </a:r>
            <a:endParaRPr lang="en-US"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Interoperability: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"Since Tasks for which no internal Executors are available (i.e.. within the organization) need to be executed by external Executors, Interoperability is critical."</a:t>
            </a:r>
            <a:endParaRPr lang="en-US"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Recoverability: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"The assignment of tasks to executors should be preserved in case (parts of) the system fail.”</a:t>
            </a:r>
            <a:endParaRPr lang="en-US"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Fault Tolerance: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"The system’s operation should not be disrupted in case an Executor malfunctions or fails.”</a:t>
            </a:r>
          </a:p>
          <a:p>
            <a:pPr marL="457200" indent="-457200">
              <a:spcBef>
                <a:spcPts val="1200"/>
              </a:spcBef>
              <a:buSzPts val="3200"/>
              <a:buFont typeface="Arial"/>
              <a:buChar char="•"/>
            </a:pPr>
            <a:r>
              <a:rPr lang="en-US" sz="1200" b="1">
                <a:effectLst/>
                <a:latin typeface="Helvetica Neue" panose="02000503000000020004" pitchFamily="2" charset="0"/>
              </a:rPr>
              <a:t>Evolvability: </a:t>
            </a:r>
            <a:r>
              <a:rPr lang="en-US" sz="1200">
                <a:effectLst/>
                <a:latin typeface="Helvetica Neue" panose="02000503000000020004" pitchFamily="2" charset="0"/>
              </a:rPr>
              <a:t>Given that we are working on this project continuously throughout the semester, evolvability is key to support incremental changes across multiple dimensions </a:t>
            </a:r>
            <a:r>
              <a:rPr lang="en-US" sz="1200" i="1">
                <a:effectLst/>
                <a:latin typeface="Helvetica Neue" panose="02000503000000020004" pitchFamily="2" charset="0"/>
              </a:rPr>
              <a:t>(</a:t>
            </a:r>
            <a:r>
              <a:rPr lang="en-US" sz="1200" i="1">
                <a:latin typeface="Helvetica Neue" panose="02000503000000020004" pitchFamily="2" charset="0"/>
              </a:rPr>
              <a:t>added after feedback from the teaching team</a:t>
            </a:r>
            <a:r>
              <a:rPr lang="en-US" sz="1200" i="1">
                <a:effectLst/>
                <a:latin typeface="Helvetica Neue" panose="02000503000000020004" pitchFamily="2" charset="0"/>
              </a:rPr>
              <a:t>)</a:t>
            </a:r>
            <a:br>
              <a:rPr lang="en-US"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200" b="0" i="1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44476"/>
              </a:buClr>
              <a:buSzPts val="3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14447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also considered the following driving characteristics due to the following reasons: </a:t>
            </a:r>
            <a:endParaRPr lang="en-US"/>
          </a:p>
          <a:p>
            <a:pPr marL="457200" indent="-457200">
              <a:spcBef>
                <a:spcPts val="1200"/>
              </a:spcBef>
              <a:buSzPts val="3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Responsiveness: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 different executors operate a different 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scales, execution </a:t>
            </a:r>
            <a:r>
              <a:rPr lang="en-US" sz="1200" b="0">
                <a:effectLst/>
                <a:latin typeface="Helvetica Neue" panose="02000503000000020004" pitchFamily="2" charset="0"/>
              </a:rPr>
              <a:t>times for specific tasks may vary from instantaneous to long running actions</a:t>
            </a:r>
            <a:endParaRPr lang="en-US"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Concurrency: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system should be able to process task simultaneously</a:t>
            </a: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, in the order they were received</a:t>
            </a:r>
            <a:endParaRPr lang="en-US"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Consistency: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task information must be maintained across all domains and users (incl. executors)</a:t>
            </a:r>
            <a:endParaRPr lang="en-US"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Workflow: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Task management encompasses multiple workflow steps that need to interact with each other (e.g., task list, roster, auction)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490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1471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92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15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16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F1-1C0D-4780-BCDC-4F7033F6C9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8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9F7E1813-5682-4AAE-8DC8-5A613DE12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" r="7910" b="19850"/>
          <a:stretch/>
        </p:blipFill>
        <p:spPr>
          <a:xfrm>
            <a:off x="0" y="0"/>
            <a:ext cx="9136420" cy="51435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D7A234-EBF8-4A9A-ACFF-4329BD747ADC}"/>
              </a:ext>
            </a:extLst>
          </p:cNvPr>
          <p:cNvSpPr>
            <a:spLocks noChangeAspect="1"/>
          </p:cNvSpPr>
          <p:nvPr userDrawn="1"/>
        </p:nvSpPr>
        <p:spPr>
          <a:xfrm>
            <a:off x="4575791" y="3166310"/>
            <a:ext cx="456821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6789318" y="4613375"/>
            <a:ext cx="19959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>
                <a:solidFill>
                  <a:schemeClr val="bg2"/>
                </a:solidFill>
              </a:rPr>
              <a:t>From </a:t>
            </a:r>
            <a:r>
              <a:rPr lang="en-GB" sz="1000" err="1">
                <a:solidFill>
                  <a:schemeClr val="bg2"/>
                </a:solidFill>
              </a:rPr>
              <a:t>insight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to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impact</a:t>
            </a:r>
            <a:r>
              <a:rPr lang="en-GB" sz="100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715416888" name="Rectangle 2" descr="{&quot;templafy&quot;:{&quot;id&quot;:&quot;2a706a25-2679-4b9f-80cb-a25bb906beb3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91F29F-BED8-4555-9938-829D3AC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098178"/>
            <a:ext cx="7958210" cy="1792800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54089-CB0E-4321-8557-8E0B4ACD8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027" y="3123868"/>
            <a:ext cx="3650486" cy="1356057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76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EC9FF2-0829-44EA-809D-F5C42173624F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71999" cy="3887599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3887599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AD45-6EEE-4522-8CA6-5189DCDD48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775" y="3989388"/>
            <a:ext cx="4122738" cy="490537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7F9A9E-BA08-4C8F-96E1-0E7C7D71B3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2487" y="3989387"/>
            <a:ext cx="4122738" cy="490537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Rectangle 12" descr="{&quot;templafy&quot;:{&quot;id&quot;:&quot;1de9002d-b336-4878-947a-b0133285a718&quot;}}">
            <a:extLst>
              <a:ext uri="{FF2B5EF4-FFF2-40B4-BE49-F238E27FC236}">
                <a16:creationId xmlns:a16="http://schemas.microsoft.com/office/drawing/2014/main" id="{9387BB4B-AFF2-4440-B25E-89CDD9B79F0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  <p:pic>
        <p:nvPicPr>
          <p:cNvPr id="651186792" name="Rectangle 14" descr="{&quot;templafy&quot;:{&quot;id&quot;:&quot;0e4ed9f0-ae0e-4c7b-9c6a-6d6f2c75585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4" name="Rectangle 13" descr="{&quot;templafy&quot;:{&quot;id&quot;:&quot;400b3b6a-c434-4732-807e-1718a614f053&quot;}}">
            <a:extLst>
              <a:ext uri="{FF2B5EF4-FFF2-40B4-BE49-F238E27FC236}">
                <a16:creationId xmlns:a16="http://schemas.microsoft.com/office/drawing/2014/main" id="{EF755AF0-F63E-4747-9211-327C44DA029F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6" name="Rectangle 15" descr="{&quot;templafy&quot;:{&quot;id&quot;:&quot;8b60779a-db6f-4b6d-9dc5-f64dd6e2860d&quot;}}" hidden="1">
            <a:extLst>
              <a:ext uri="{FF2B5EF4-FFF2-40B4-BE49-F238E27FC236}">
                <a16:creationId xmlns:a16="http://schemas.microsoft.com/office/drawing/2014/main" id="{97ACC166-7757-4B59-A180-1D797D03E7B1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08120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descr="{&quot;templafy&quot;:{&quot;id&quot;:&quot;ab6b267f-2d54-464e-9ae8-0c683c12b29d&quot;}}">
            <a:extLst>
              <a:ext uri="{FF2B5EF4-FFF2-40B4-BE49-F238E27FC236}">
                <a16:creationId xmlns:a16="http://schemas.microsoft.com/office/drawing/2014/main" id="{137F4E36-F083-4FA0-9705-29ABDA1A5220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  <p:pic>
        <p:nvPicPr>
          <p:cNvPr id="1624853906" name="Rectangle 9" descr="{&quot;templafy&quot;:{&quot;id&quot;:&quot;3f75e124-9c90-4431-ace1-b54c7dc8f72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1" name="Rectangle 10" descr="{&quot;templafy&quot;:{&quot;id&quot;:&quot;ecff1803-155c-4fd6-a766-f61c015927b4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2" name="Rectangle 11" descr="{&quot;templafy&quot;:{&quot;id&quot;:&quot;a4917e90-2a8f-4f96-bd13-cc4f9383ac84&quot;}}" hidden="1">
            <a:extLst>
              <a:ext uri="{FF2B5EF4-FFF2-40B4-BE49-F238E27FC236}">
                <a16:creationId xmlns:a16="http://schemas.microsoft.com/office/drawing/2014/main" id="{87F7EA06-4518-4086-9E1C-ACD1F4782ADD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3851403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1C186-C392-4982-A2C0-7824EE98FA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933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schwarze Sch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120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weisse Schri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8851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5225" y="735013"/>
            <a:ext cx="2160000" cy="216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55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8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5225" y="735013"/>
            <a:ext cx="2160000" cy="216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24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021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1B0-6792-4738-ACB8-0507307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044000"/>
            <a:ext cx="7957225" cy="685801"/>
          </a:xfrm>
        </p:spPr>
        <p:txBody>
          <a:bodyPr/>
          <a:lstStyle>
            <a:lvl1pPr>
              <a:lnSpc>
                <a:spcPts val="5200"/>
              </a:lnSpc>
              <a:defRPr sz="5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7D0F6F-53A1-4152-9807-5EC1BBC88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00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824BC02-7B0E-4C56-B49A-5A28F9E62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000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F580D6-76FA-48E5-A6F9-C7D7F9ECA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6816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CE2E2F-1BA4-4018-8B3C-5192B4A35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6816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80CD93-461B-4895-AFE1-B11CB717C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5933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70DE1A-52CE-4331-B7C3-9D35588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933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24832917" name="Rectangle 10" descr="{&quot;templafy&quot;:{&quot;id&quot;:&quot;ed29f3a9-f196-4536-a60c-0b9b1db6abd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6" y="4048055"/>
            <a:ext cx="2221200" cy="460800"/>
          </a:xfrm>
          <a:prstGeom prst="rect">
            <a:avLst/>
          </a:prstGeom>
        </p:spPr>
      </p:pic>
      <p:sp>
        <p:nvSpPr>
          <p:cNvPr id="3" name="Rectangle 2" descr="{&quot;templafy&quot;:{&quot;id&quot;:&quot;dd8c6e3a-82b3-45c7-bb9f-77a6d1f558e0&quot;}}">
            <a:extLst>
              <a:ext uri="{FF2B5EF4-FFF2-40B4-BE49-F238E27FC236}">
                <a16:creationId xmlns:a16="http://schemas.microsoft.com/office/drawing/2014/main" id="{36F02173-B0F5-4193-B6FF-8607454762B4}"/>
              </a:ext>
            </a:extLst>
          </p:cNvPr>
          <p:cNvSpPr/>
          <p:nvPr userDrawn="1"/>
        </p:nvSpPr>
        <p:spPr>
          <a:xfrm>
            <a:off x="4945930" y="3515014"/>
            <a:ext cx="2038450" cy="99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>
              <a:lnSpc>
                <a:spcPts val="1200"/>
              </a:lnSpc>
            </a:pPr>
            <a:r>
              <a:rPr lang="en-GB" sz="1000">
                <a:solidFill>
                  <a:schemeClr val="tx1"/>
                </a:solidFill>
              </a:rPr>
              <a:t>University of St.Gallen 
Dufourstrasse 50 
9000 St.Gallen 
unisg.ch</a:t>
            </a:r>
          </a:p>
        </p:txBody>
      </p:sp>
    </p:spTree>
    <p:extLst>
      <p:ext uri="{BB962C8B-B14F-4D97-AF65-F5344CB8AC3E}">
        <p14:creationId xmlns:p14="http://schemas.microsoft.com/office/powerpoint/2010/main" val="518709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72C7-786E-4CDF-B498-A0E43C94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AB401-27B1-4459-8033-ADE495ECD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39B70-EA91-4D1E-AD6F-9A1F4FF3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62fdd60b-a2b6-40ba-9246-9c1ba8b9c8d0&quot;}}">
            <a:extLst>
              <a:ext uri="{FF2B5EF4-FFF2-40B4-BE49-F238E27FC236}">
                <a16:creationId xmlns:a16="http://schemas.microsoft.com/office/drawing/2014/main" id="{BB3C8683-B834-4D63-9D68-06A85DD6080E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</p:spTree>
    <p:extLst>
      <p:ext uri="{BB962C8B-B14F-4D97-AF65-F5344CB8AC3E}">
        <p14:creationId xmlns:p14="http://schemas.microsoft.com/office/powerpoint/2010/main" val="183720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>
                <a:solidFill>
                  <a:schemeClr val="tx1"/>
                </a:solidFill>
              </a:rPr>
              <a:t>From </a:t>
            </a:r>
            <a:r>
              <a:rPr lang="en-GB" sz="1000" err="1">
                <a:solidFill>
                  <a:schemeClr val="tx1"/>
                </a:solidFill>
              </a:rPr>
              <a:t>insight</a:t>
            </a:r>
            <a:r>
              <a:rPr lang="en-GB" sz="1000">
                <a:solidFill>
                  <a:schemeClr val="tx1"/>
                </a:solidFill>
              </a:rPr>
              <a:t> </a:t>
            </a:r>
            <a:r>
              <a:rPr lang="en-GB" sz="1000" err="1">
                <a:solidFill>
                  <a:schemeClr val="tx1"/>
                </a:solidFill>
              </a:rPr>
              <a:t>to</a:t>
            </a:r>
            <a:r>
              <a:rPr lang="en-GB" sz="1000">
                <a:solidFill>
                  <a:schemeClr val="tx1"/>
                </a:solidFill>
              </a:rPr>
              <a:t> </a:t>
            </a:r>
            <a:r>
              <a:rPr lang="en-GB" sz="1000" err="1">
                <a:solidFill>
                  <a:schemeClr val="tx1"/>
                </a:solidFill>
              </a:rPr>
              <a:t>impact</a:t>
            </a:r>
            <a:r>
              <a:rPr lang="en-GB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ACC6D5-D1D4-442A-84CB-4AA5E5B9EC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65200" y="0"/>
            <a:ext cx="31788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pic>
        <p:nvPicPr>
          <p:cNvPr id="429186956" name="Rectangle 8" descr="{&quot;templafy&quot;:{&quot;id&quot;:&quot;c0d1e0af-ade1-4c6e-95ad-8ab17ee08ee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313025"/>
            <a:ext cx="2221200" cy="4608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80E529E2-449E-41BE-B0F7-70294EC1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3" y="1276350"/>
            <a:ext cx="4764489" cy="1942874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CEDF5E3-A68C-469F-902C-69F694A0D4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27" y="3452115"/>
            <a:ext cx="3034391" cy="102781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7909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A27F37-4AAD-450C-8838-DE5B9F07D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86A52-83BF-4684-B707-32690AD3C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666C-0F9A-44A4-B3AC-35B21249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125fba88-dc92-4d42-89db-9a3c8a56a512&quot;}}">
            <a:extLst>
              <a:ext uri="{FF2B5EF4-FFF2-40B4-BE49-F238E27FC236}">
                <a16:creationId xmlns:a16="http://schemas.microsoft.com/office/drawing/2014/main" id="{D21A4773-433D-4BA4-8284-587A192E038E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</p:spTree>
    <p:extLst>
      <p:ext uri="{BB962C8B-B14F-4D97-AF65-F5344CB8AC3E}">
        <p14:creationId xmlns:p14="http://schemas.microsoft.com/office/powerpoint/2010/main" val="851528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B100237-7431-49D0-8F7C-9E1F2717B96C}"/>
              </a:ext>
            </a:extLst>
          </p:cNvPr>
          <p:cNvSpPr/>
          <p:nvPr userDrawn="1"/>
        </p:nvSpPr>
        <p:spPr>
          <a:xfrm>
            <a:off x="5761585" y="1624745"/>
            <a:ext cx="2419577" cy="2689737"/>
          </a:xfrm>
          <a:custGeom>
            <a:avLst/>
            <a:gdLst>
              <a:gd name="connsiteX0" fmla="*/ 0 w 1861343"/>
              <a:gd name="connsiteY0" fmla="*/ 0 h 2329962"/>
              <a:gd name="connsiteX1" fmla="*/ 1861343 w 1861343"/>
              <a:gd name="connsiteY1" fmla="*/ 0 h 2329962"/>
              <a:gd name="connsiteX2" fmla="*/ 1861343 w 1861343"/>
              <a:gd name="connsiteY2" fmla="*/ 2329962 h 2329962"/>
              <a:gd name="connsiteX3" fmla="*/ 0 w 1861343"/>
              <a:gd name="connsiteY3" fmla="*/ 2329962 h 2329962"/>
              <a:gd name="connsiteX4" fmla="*/ 0 w 1861343"/>
              <a:gd name="connsiteY4" fmla="*/ 0 h 2329962"/>
              <a:gd name="connsiteX0" fmla="*/ 0 w 3408789"/>
              <a:gd name="connsiteY0" fmla="*/ 852854 h 2329962"/>
              <a:gd name="connsiteX1" fmla="*/ 3408789 w 3408789"/>
              <a:gd name="connsiteY1" fmla="*/ 0 h 2329962"/>
              <a:gd name="connsiteX2" fmla="*/ 3408789 w 3408789"/>
              <a:gd name="connsiteY2" fmla="*/ 2329962 h 2329962"/>
              <a:gd name="connsiteX3" fmla="*/ 1547446 w 3408789"/>
              <a:gd name="connsiteY3" fmla="*/ 2329962 h 2329962"/>
              <a:gd name="connsiteX4" fmla="*/ 0 w 3408789"/>
              <a:gd name="connsiteY4" fmla="*/ 852854 h 2329962"/>
              <a:gd name="connsiteX0" fmla="*/ 0 w 3408789"/>
              <a:gd name="connsiteY0" fmla="*/ 852854 h 3516924"/>
              <a:gd name="connsiteX1" fmla="*/ 3408789 w 3408789"/>
              <a:gd name="connsiteY1" fmla="*/ 0 h 3516924"/>
              <a:gd name="connsiteX2" fmla="*/ 3408789 w 3408789"/>
              <a:gd name="connsiteY2" fmla="*/ 2329962 h 3516924"/>
              <a:gd name="connsiteX3" fmla="*/ 483577 w 3408789"/>
              <a:gd name="connsiteY3" fmla="*/ 3516924 h 3516924"/>
              <a:gd name="connsiteX4" fmla="*/ 0 w 3408789"/>
              <a:gd name="connsiteY4" fmla="*/ 852854 h 3516924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483577 w 3417582"/>
              <a:gd name="connsiteY3" fmla="*/ 3516924 h 3789485"/>
              <a:gd name="connsiteX4" fmla="*/ 0 w 3417582"/>
              <a:gd name="connsiteY4" fmla="*/ 852854 h 3789485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501162 w 3417582"/>
              <a:gd name="connsiteY3" fmla="*/ 3570549 h 3789485"/>
              <a:gd name="connsiteX4" fmla="*/ 0 w 3417582"/>
              <a:gd name="connsiteY4" fmla="*/ 852854 h 3789485"/>
              <a:gd name="connsiteX0" fmla="*/ 0 w 3408789"/>
              <a:gd name="connsiteY0" fmla="*/ 852854 h 3852049"/>
              <a:gd name="connsiteX1" fmla="*/ 3408789 w 3408789"/>
              <a:gd name="connsiteY1" fmla="*/ 0 h 3852049"/>
              <a:gd name="connsiteX2" fmla="*/ 3399997 w 3408789"/>
              <a:gd name="connsiteY2" fmla="*/ 3852049 h 3852049"/>
              <a:gd name="connsiteX3" fmla="*/ 501162 w 3408789"/>
              <a:gd name="connsiteY3" fmla="*/ 3570549 h 3852049"/>
              <a:gd name="connsiteX4" fmla="*/ 0 w 3408789"/>
              <a:gd name="connsiteY4" fmla="*/ 852854 h 38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8789" h="3852049">
                <a:moveTo>
                  <a:pt x="0" y="852854"/>
                </a:moveTo>
                <a:lnTo>
                  <a:pt x="3408789" y="0"/>
                </a:lnTo>
                <a:cubicBezTo>
                  <a:pt x="3405858" y="1284016"/>
                  <a:pt x="3402928" y="2568033"/>
                  <a:pt x="3399997" y="3852049"/>
                </a:cubicBezTo>
                <a:lnTo>
                  <a:pt x="501162" y="3570549"/>
                </a:lnTo>
                <a:lnTo>
                  <a:pt x="0" y="852854"/>
                </a:lnTo>
                <a:close/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714C5-06E3-4370-A728-9DC7B080DE43}"/>
              </a:ext>
            </a:extLst>
          </p:cNvPr>
          <p:cNvSpPr txBox="1"/>
          <p:nvPr userDrawn="1"/>
        </p:nvSpPr>
        <p:spPr>
          <a:xfrm>
            <a:off x="6787662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>
                <a:solidFill>
                  <a:schemeClr val="tx1"/>
                </a:solidFill>
              </a:rPr>
              <a:t>From </a:t>
            </a:r>
            <a:r>
              <a:rPr lang="en-GB" sz="1000" err="1">
                <a:solidFill>
                  <a:schemeClr val="tx1"/>
                </a:solidFill>
              </a:rPr>
              <a:t>insight</a:t>
            </a:r>
            <a:r>
              <a:rPr lang="en-GB" sz="1000">
                <a:solidFill>
                  <a:schemeClr val="tx1"/>
                </a:solidFill>
              </a:rPr>
              <a:t> </a:t>
            </a:r>
            <a:r>
              <a:rPr lang="en-GB" sz="1000" err="1">
                <a:solidFill>
                  <a:schemeClr val="tx1"/>
                </a:solidFill>
              </a:rPr>
              <a:t>to</a:t>
            </a:r>
            <a:r>
              <a:rPr lang="en-GB" sz="1000">
                <a:solidFill>
                  <a:schemeClr val="tx1"/>
                </a:solidFill>
              </a:rPr>
              <a:t> </a:t>
            </a:r>
            <a:r>
              <a:rPr lang="en-GB" sz="1000" err="1">
                <a:solidFill>
                  <a:schemeClr val="tx1"/>
                </a:solidFill>
              </a:rPr>
              <a:t>impact</a:t>
            </a:r>
            <a:r>
              <a:rPr lang="en-GB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AF4D0-D837-4E91-97F8-5213372D62BA}"/>
              </a:ext>
            </a:extLst>
          </p:cNvPr>
          <p:cNvSpPr/>
          <p:nvPr userDrawn="1"/>
        </p:nvSpPr>
        <p:spPr>
          <a:xfrm>
            <a:off x="5761585" y="450660"/>
            <a:ext cx="3408789" cy="3789400"/>
          </a:xfrm>
          <a:custGeom>
            <a:avLst/>
            <a:gdLst>
              <a:gd name="connsiteX0" fmla="*/ 0 w 1861343"/>
              <a:gd name="connsiteY0" fmla="*/ 0 h 2329962"/>
              <a:gd name="connsiteX1" fmla="*/ 1861343 w 1861343"/>
              <a:gd name="connsiteY1" fmla="*/ 0 h 2329962"/>
              <a:gd name="connsiteX2" fmla="*/ 1861343 w 1861343"/>
              <a:gd name="connsiteY2" fmla="*/ 2329962 h 2329962"/>
              <a:gd name="connsiteX3" fmla="*/ 0 w 1861343"/>
              <a:gd name="connsiteY3" fmla="*/ 2329962 h 2329962"/>
              <a:gd name="connsiteX4" fmla="*/ 0 w 1861343"/>
              <a:gd name="connsiteY4" fmla="*/ 0 h 2329962"/>
              <a:gd name="connsiteX0" fmla="*/ 0 w 3408789"/>
              <a:gd name="connsiteY0" fmla="*/ 852854 h 2329962"/>
              <a:gd name="connsiteX1" fmla="*/ 3408789 w 3408789"/>
              <a:gd name="connsiteY1" fmla="*/ 0 h 2329962"/>
              <a:gd name="connsiteX2" fmla="*/ 3408789 w 3408789"/>
              <a:gd name="connsiteY2" fmla="*/ 2329962 h 2329962"/>
              <a:gd name="connsiteX3" fmla="*/ 1547446 w 3408789"/>
              <a:gd name="connsiteY3" fmla="*/ 2329962 h 2329962"/>
              <a:gd name="connsiteX4" fmla="*/ 0 w 3408789"/>
              <a:gd name="connsiteY4" fmla="*/ 852854 h 2329962"/>
              <a:gd name="connsiteX0" fmla="*/ 0 w 3408789"/>
              <a:gd name="connsiteY0" fmla="*/ 852854 h 3516924"/>
              <a:gd name="connsiteX1" fmla="*/ 3408789 w 3408789"/>
              <a:gd name="connsiteY1" fmla="*/ 0 h 3516924"/>
              <a:gd name="connsiteX2" fmla="*/ 3408789 w 3408789"/>
              <a:gd name="connsiteY2" fmla="*/ 2329962 h 3516924"/>
              <a:gd name="connsiteX3" fmla="*/ 483577 w 3408789"/>
              <a:gd name="connsiteY3" fmla="*/ 3516924 h 3516924"/>
              <a:gd name="connsiteX4" fmla="*/ 0 w 3408789"/>
              <a:gd name="connsiteY4" fmla="*/ 852854 h 3516924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483577 w 3417582"/>
              <a:gd name="connsiteY3" fmla="*/ 3516924 h 3789485"/>
              <a:gd name="connsiteX4" fmla="*/ 0 w 3417582"/>
              <a:gd name="connsiteY4" fmla="*/ 852854 h 3789485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501162 w 3417582"/>
              <a:gd name="connsiteY3" fmla="*/ 3570549 h 3789485"/>
              <a:gd name="connsiteX4" fmla="*/ 0 w 3417582"/>
              <a:gd name="connsiteY4" fmla="*/ 852854 h 3789485"/>
              <a:gd name="connsiteX0" fmla="*/ 0 w 3408789"/>
              <a:gd name="connsiteY0" fmla="*/ 852854 h 3852049"/>
              <a:gd name="connsiteX1" fmla="*/ 3408789 w 3408789"/>
              <a:gd name="connsiteY1" fmla="*/ 0 h 3852049"/>
              <a:gd name="connsiteX2" fmla="*/ 3399997 w 3408789"/>
              <a:gd name="connsiteY2" fmla="*/ 3852049 h 3852049"/>
              <a:gd name="connsiteX3" fmla="*/ 501162 w 3408789"/>
              <a:gd name="connsiteY3" fmla="*/ 3570549 h 3852049"/>
              <a:gd name="connsiteX4" fmla="*/ 0 w 3408789"/>
              <a:gd name="connsiteY4" fmla="*/ 852854 h 38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8789" h="3852049">
                <a:moveTo>
                  <a:pt x="0" y="852854"/>
                </a:moveTo>
                <a:lnTo>
                  <a:pt x="3408789" y="0"/>
                </a:lnTo>
                <a:cubicBezTo>
                  <a:pt x="3405858" y="1284016"/>
                  <a:pt x="3402928" y="2568033"/>
                  <a:pt x="3399997" y="3852049"/>
                </a:cubicBezTo>
                <a:lnTo>
                  <a:pt x="501162" y="3570549"/>
                </a:lnTo>
                <a:lnTo>
                  <a:pt x="0" y="85285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346" t="-6" r="-43098" b="-1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54048897" name="Rectangle 7" descr="{&quot;templafy&quot;:{&quot;id&quot;:&quot;60decd77-64bd-4728-8e67-94f71ea766de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313025"/>
            <a:ext cx="2221200" cy="46080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77013848-41F0-44AD-9301-BEF9A1A4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3" y="1276350"/>
            <a:ext cx="4503600" cy="1942874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245421C-670F-4227-B79D-994FE547F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27" y="3452115"/>
            <a:ext cx="3650486" cy="1027810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4451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1655C6F-D683-4181-8A76-C2CF9E2F4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3"/>
          <a:stretch/>
        </p:blipFill>
        <p:spPr>
          <a:xfrm>
            <a:off x="5963683" y="0"/>
            <a:ext cx="3180318" cy="51435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5464509" cy="675727"/>
          </a:xfrm>
        </p:spPr>
        <p:txBody>
          <a:bodyPr/>
          <a:lstStyle>
            <a:lvl1pPr>
              <a:lnSpc>
                <a:spcPts val="44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237B-A6D8-401E-A0E8-75ED37DDC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5" y="1276350"/>
            <a:ext cx="5000404" cy="3203575"/>
          </a:xfrm>
        </p:spPr>
        <p:txBody>
          <a:bodyPr>
            <a:normAutofit/>
          </a:bodyPr>
          <a:lstStyle>
            <a:lvl1pPr marL="396000" indent="-396000">
              <a:spcAft>
                <a:spcPts val="600"/>
              </a:spcAft>
              <a:buFont typeface="+mj-lt"/>
              <a:buAutoNum type="arabicPeriod"/>
              <a:defRPr sz="1600"/>
            </a:lvl1pPr>
            <a:lvl2pPr marL="342900" indent="-342900">
              <a:spcAft>
                <a:spcPts val="600"/>
              </a:spcAft>
              <a:buFont typeface="+mj-lt"/>
              <a:buAutoNum type="arabicPeriod"/>
              <a:defRPr sz="1600"/>
            </a:lvl2pPr>
            <a:lvl3pPr marL="342900" indent="-342900">
              <a:spcAft>
                <a:spcPts val="600"/>
              </a:spcAft>
              <a:buFont typeface="+mj-lt"/>
              <a:buAutoNum type="arabicPeriod"/>
              <a:defRPr sz="1600"/>
            </a:lvl3pPr>
            <a:lvl4pPr marL="342900" indent="-342900">
              <a:spcAft>
                <a:spcPts val="600"/>
              </a:spcAft>
              <a:buFont typeface="+mj-lt"/>
              <a:buAutoNum type="arabicPeriod"/>
              <a:defRPr sz="1600"/>
            </a:lvl4pPr>
            <a:lvl5pPr marL="342900" indent="-342900">
              <a:spcAft>
                <a:spcPts val="600"/>
              </a:spcAft>
              <a:buFont typeface="+mj-lt"/>
              <a:buAutoNum type="arabicPeriod"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CDDE-58C2-4810-8B30-D17CF249E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 descr="{&quot;templafy&quot;:{&quot;id&quot;:&quot;d14a7a3d-8c0e-42c3-af8f-2b1159ed47d5&quot;}}">
            <a:extLst>
              <a:ext uri="{FF2B5EF4-FFF2-40B4-BE49-F238E27FC236}">
                <a16:creationId xmlns:a16="http://schemas.microsoft.com/office/drawing/2014/main" id="{E6F37757-2E2F-45B4-8E6C-0B6588D2DCE2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  <p:sp>
        <p:nvSpPr>
          <p:cNvPr id="10" name="Rectangle 9" descr="{&quot;templafy&quot;:{&quot;id&quot;:&quot;c3b84be9-0e72-4c1c-9da1-6b054c3b2ed9&quot;}}">
            <a:extLst>
              <a:ext uri="{FF2B5EF4-FFF2-40B4-BE49-F238E27FC236}">
                <a16:creationId xmlns:a16="http://schemas.microsoft.com/office/drawing/2014/main" id="{AA1C14F3-85E4-47DF-A8F9-0A6C945C6727}"/>
              </a:ext>
            </a:extLst>
          </p:cNvPr>
          <p:cNvSpPr/>
          <p:nvPr userDrawn="1"/>
        </p:nvSpPr>
        <p:spPr>
          <a:xfrm>
            <a:off x="2516261" y="4767263"/>
            <a:ext cx="3307023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pic>
        <p:nvPicPr>
          <p:cNvPr id="793535704" name="Rectangle 10" descr="{&quot;templafy&quot;:{&quot;id&quot;:&quot;e102212e-2977-4411-922d-25ee19f9a88e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66bab877-0e7b-4bec-af7a-b785cef9e42e&quot;}}" hidden="1">
            <a:extLst>
              <a:ext uri="{FF2B5EF4-FFF2-40B4-BE49-F238E27FC236}">
                <a16:creationId xmlns:a16="http://schemas.microsoft.com/office/drawing/2014/main" id="{829DC8B1-9D54-4E8C-B174-7B9355FD57F9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34139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A5247-554A-42FF-BCCF-A11D65465AA4}"/>
              </a:ext>
            </a:extLst>
          </p:cNvPr>
          <p:cNvSpPr>
            <a:spLocks noChangeAspect="1"/>
          </p:cNvSpPr>
          <p:nvPr userDrawn="1"/>
        </p:nvSpPr>
        <p:spPr>
          <a:xfrm>
            <a:off x="4572001" y="3166310"/>
            <a:ext cx="457200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4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C68F798-C07C-4BF8-8573-0552735B8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1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Rectangle 14" descr="{&quot;templafy&quot;:{&quot;id&quot;:&quot;998101ba-23e1-42ef-b9b8-eabf8c3fb3a9&quot;}}">
            <a:extLst>
              <a:ext uri="{FF2B5EF4-FFF2-40B4-BE49-F238E27FC236}">
                <a16:creationId xmlns:a16="http://schemas.microsoft.com/office/drawing/2014/main" id="{6247B37A-A555-44A3-BECD-66BD8151E86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  <p:pic>
        <p:nvPicPr>
          <p:cNvPr id="95469111" name="Rectangle 4" descr="{&quot;templafy&quot;:{&quot;id&quot;:&quot;4353aa10-fc26-4375-83bf-5d9e44226dd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6" name="Rectangle 5" descr="{&quot;templafy&quot;:{&quot;id&quot;:&quot;c87b8b26-9378-48c4-a634-e3835b39cec4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7" name="Rectangle 6" descr="{&quot;templafy&quot;:{&quot;id&quot;:&quot;9bed5199-5914-4637-8200-fa82f31aba43&quot;}}" hidden="1">
            <a:extLst>
              <a:ext uri="{FF2B5EF4-FFF2-40B4-BE49-F238E27FC236}">
                <a16:creationId xmlns:a16="http://schemas.microsoft.com/office/drawing/2014/main" id="{B915E154-BDC4-452C-BDE7-882BE349B509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85054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Rectangle 10" descr="{&quot;templafy&quot;:{&quot;id&quot;:&quot;2670855d-7d16-4563-ba4d-ffddf95873a4&quot;}}">
            <a:extLst>
              <a:ext uri="{FF2B5EF4-FFF2-40B4-BE49-F238E27FC236}">
                <a16:creationId xmlns:a16="http://schemas.microsoft.com/office/drawing/2014/main" id="{47453508-BA4F-4ACB-B108-B3791E88CD55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  <p:pic>
        <p:nvPicPr>
          <p:cNvPr id="1490617603" name="Rectangle 11" descr="{&quot;templafy&quot;:{&quot;id&quot;:&quot;92085b67-4d25-4e3b-b499-21b485904de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717b1a50-8044-4c4f-bcfe-bf14133eefec&quot;}}">
            <a:extLst>
              <a:ext uri="{FF2B5EF4-FFF2-40B4-BE49-F238E27FC236}">
                <a16:creationId xmlns:a16="http://schemas.microsoft.com/office/drawing/2014/main" id="{B5B29C83-7B2A-4E20-895A-585B8348684F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Rectangle 8" descr="{&quot;templafy&quot;:{&quot;id&quot;:&quot;b8fee4cb-bf04-4c00-a543-551aae831616&quot;}}" hidden="1">
            <a:extLst>
              <a:ext uri="{FF2B5EF4-FFF2-40B4-BE49-F238E27FC236}">
                <a16:creationId xmlns:a16="http://schemas.microsoft.com/office/drawing/2014/main" id="{2B2F7145-7DCA-4B3F-A8AE-07622CB5DF8E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415411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 userDrawn="1"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774" y="1276350"/>
            <a:ext cx="4213225" cy="3203576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1276350"/>
            <a:ext cx="4213225" cy="3203575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2" name="Rectangle 11" descr="{&quot;templafy&quot;:{&quot;id&quot;:&quot;8ccffac5-81b5-49a3-af34-c705273d4f11&quot;}}">
            <a:extLst>
              <a:ext uri="{FF2B5EF4-FFF2-40B4-BE49-F238E27FC236}">
                <a16:creationId xmlns:a16="http://schemas.microsoft.com/office/drawing/2014/main" id="{A6CE9D3B-0E1D-4168-8639-F0D1F5FF77B1}"/>
              </a:ext>
            </a:extLst>
          </p:cNvPr>
          <p:cNvSpPr/>
          <p:nvPr userDrawn="1"/>
        </p:nvSpPr>
        <p:spPr>
          <a:xfrm>
            <a:off x="6804000" y="4770373"/>
            <a:ext cx="1177196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23 October 2023</a:t>
            </a:r>
          </a:p>
        </p:txBody>
      </p:sp>
      <p:pic>
        <p:nvPicPr>
          <p:cNvPr id="390671959" name="Rectangle 13" descr="{&quot;templafy&quot;:{&quot;id&quot;:&quot;f0058900-6578-49db-9afd-eedb22c1bb4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13" name="Rectangle 12" descr="{&quot;templafy&quot;:{&quot;id&quot;:&quot;94ef05c5-c7ec-4c0f-bc9e-e856c4f70d4b&quot;}}">
            <a:extLst>
              <a:ext uri="{FF2B5EF4-FFF2-40B4-BE49-F238E27FC236}">
                <a16:creationId xmlns:a16="http://schemas.microsoft.com/office/drawing/2014/main" id="{D1217118-5A25-4DE0-99F7-B3460244BBBE}"/>
              </a:ext>
            </a:extLst>
          </p:cNvPr>
          <p:cNvSpPr/>
          <p:nvPr userDrawn="1"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5" name="Rectangle 14" descr="{&quot;templafy&quot;:{&quot;id&quot;:&quot;f991b9ce-7ee1-4496-9655-4d8c7e20f411&quot;}}" hidden="1">
            <a:extLst>
              <a:ext uri="{FF2B5EF4-FFF2-40B4-BE49-F238E27FC236}">
                <a16:creationId xmlns:a16="http://schemas.microsoft.com/office/drawing/2014/main" id="{544AC9A2-9666-4133-BC67-BE44B6459332}"/>
              </a:ext>
            </a:extLst>
          </p:cNvPr>
          <p:cNvSpPr/>
          <p:nvPr userDrawn="1"/>
        </p:nvSpPr>
        <p:spPr>
          <a:xfrm>
            <a:off x="358775" y="4768290"/>
            <a:ext cx="2569063" cy="188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 u="none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347967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7B7C180A-161E-3E09-D858-438AA79698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4194841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3" imgH="473" progId="TCLayout.ActiveDocument.1">
                  <p:embed/>
                </p:oleObj>
              </mc:Choice>
              <mc:Fallback>
                <p:oleObj name="think-cell Slide" r:id="rId2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B7C180A-161E-3E09-D858-438AA79698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01321-794C-47B8-ABDC-7DAF88C9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94A2-50F8-430F-B46C-2D50472D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276350"/>
            <a:ext cx="8426450" cy="3203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EDF7-309C-40F3-8700-9F4DBE766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04000" y="4770375"/>
            <a:ext cx="1177196" cy="18433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23 October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C2A0-BCAA-4FD2-BD67-F5225215B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1600" y="4767263"/>
            <a:ext cx="216000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800" spc="-30" baseline="0"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 descr="{&quot;templafy&quot;:{&quot;id&quot;:&quot;ab6b267f-2d54-464e-9ae8-0c683c12b29d&quot;}}">
            <a:extLst>
              <a:ext uri="{FF2B5EF4-FFF2-40B4-BE49-F238E27FC236}">
                <a16:creationId xmlns:a16="http://schemas.microsoft.com/office/drawing/2014/main" id="{48DC191F-9C14-7BF2-9085-88DC09A7CBC2}"/>
              </a:ext>
            </a:extLst>
          </p:cNvPr>
          <p:cNvSpPr/>
          <p:nvPr userDrawn="1"/>
        </p:nvSpPr>
        <p:spPr>
          <a:xfrm>
            <a:off x="2936875" y="4770373"/>
            <a:ext cx="2264407" cy="18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800">
                <a:solidFill>
                  <a:schemeClr val="tx1"/>
                </a:solidFill>
              </a:rPr>
              <a:t>TAPAS Project – Mid-Term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4603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8" r:id="rId2"/>
    <p:sldLayoutId id="2147483689" r:id="rId3"/>
    <p:sldLayoutId id="2147483677" r:id="rId4"/>
    <p:sldLayoutId id="2147483663" r:id="rId5"/>
    <p:sldLayoutId id="2147483686" r:id="rId6"/>
    <p:sldLayoutId id="2147483664" r:id="rId7"/>
    <p:sldLayoutId id="2147483662" r:id="rId8"/>
    <p:sldLayoutId id="2147483672" r:id="rId9"/>
    <p:sldLayoutId id="2147483673" r:id="rId10"/>
    <p:sldLayoutId id="2147483666" r:id="rId11"/>
    <p:sldLayoutId id="2147483680" r:id="rId12"/>
    <p:sldLayoutId id="2147483678" r:id="rId13"/>
    <p:sldLayoutId id="2147483679" r:id="rId14"/>
    <p:sldLayoutId id="2147483675" r:id="rId15"/>
    <p:sldLayoutId id="2147483683" r:id="rId16"/>
    <p:sldLayoutId id="2147483667" r:id="rId17"/>
    <p:sldLayoutId id="2147483681" r:id="rId18"/>
    <p:sldLayoutId id="2147483670" r:id="rId19"/>
    <p:sldLayoutId id="2147483671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3">
          <p15:clr>
            <a:srgbClr val="F26B43"/>
          </p15:clr>
        </p15:guide>
        <p15:guide id="3" pos="226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237">
          <p15:clr>
            <a:srgbClr val="F26B43"/>
          </p15:clr>
        </p15:guide>
        <p15:guide id="6" orient="horz" pos="804" userDrawn="1">
          <p15:clr>
            <a:srgbClr val="F26B43"/>
          </p15:clr>
        </p15:guide>
        <p15:guide id="7" orient="horz" pos="2822">
          <p15:clr>
            <a:srgbClr val="F26B43"/>
          </p15:clr>
        </p15:guide>
        <p15:guide id="8" pos="2823">
          <p15:clr>
            <a:srgbClr val="F26B43"/>
          </p15:clr>
        </p15:guide>
        <p15:guide id="9" pos="2937">
          <p15:clr>
            <a:srgbClr val="F26B43"/>
          </p15:clr>
        </p15:guide>
        <p15:guide id="10" orient="horz" pos="4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7.png"/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12" Type="http://schemas.openxmlformats.org/officeDocument/2006/relationships/image" Target="../media/image12.png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6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3.pn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tags" Target="../tags/tag16.xml"/><Relationship Id="rId7" Type="http://schemas.openxmlformats.org/officeDocument/2006/relationships/image" Target="../media/image1.emf"/><Relationship Id="rId12" Type="http://schemas.openxmlformats.org/officeDocument/2006/relationships/image" Target="../media/image16.png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10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33.png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Relationship Id="rId5" Type="http://schemas.openxmlformats.org/officeDocument/2006/relationships/image" Target="../media/image40.pn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5" Type="http://schemas.openxmlformats.org/officeDocument/2006/relationships/image" Target="../media/image41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5" Type="http://schemas.openxmlformats.org/officeDocument/2006/relationships/image" Target="../media/image42.png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7.png"/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12" Type="http://schemas.openxmlformats.org/officeDocument/2006/relationships/image" Target="../media/image16.png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5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3.png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oleObject" Target="../embeddings/oleObject22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7.png"/><Relationship Id="rId3" Type="http://schemas.openxmlformats.org/officeDocument/2006/relationships/tags" Target="../tags/tag24.xml"/><Relationship Id="rId7" Type="http://schemas.openxmlformats.org/officeDocument/2006/relationships/image" Target="../media/image1.emf"/><Relationship Id="rId12" Type="http://schemas.openxmlformats.org/officeDocument/2006/relationships/image" Target="../media/image16.pn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8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3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12" Type="http://schemas.openxmlformats.org/officeDocument/2006/relationships/image" Target="../media/image12.png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7.png"/><Relationship Id="rId3" Type="http://schemas.openxmlformats.org/officeDocument/2006/relationships/tags" Target="../tags/tag6.xml"/><Relationship Id="rId7" Type="http://schemas.openxmlformats.org/officeDocument/2006/relationships/image" Target="../media/image1.emf"/><Relationship Id="rId12" Type="http://schemas.openxmlformats.org/officeDocument/2006/relationships/image" Target="../media/image16.png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12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11" Type="http://schemas.microsoft.com/office/2007/relationships/hdphoto" Target="../media/hdphoto1.wdp"/><Relationship Id="rId5" Type="http://schemas.openxmlformats.org/officeDocument/2006/relationships/image" Target="../media/image1.emf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notesSlide" Target="../notesSlides/notesSlide4.xml"/><Relationship Id="rId7" Type="http://schemas.microsoft.com/office/2007/relationships/hdphoto" Target="../media/hdphoto1.wdp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1.e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6" Type="http://schemas.openxmlformats.org/officeDocument/2006/relationships/image" Target="../media/image3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A6B7D11-0AAC-7580-58D5-E0E791A1F3F3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954639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A6B7D11-0AAC-7580-58D5-E0E791A1F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94B0BCA-4F5F-4013-85EF-9B92FCD5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098178"/>
            <a:ext cx="7958210" cy="1792800"/>
          </a:xfrm>
        </p:spPr>
        <p:txBody>
          <a:bodyPr vert="horz"/>
          <a:lstStyle/>
          <a:p>
            <a:r>
              <a:rPr lang="de-DE" b="1"/>
              <a:t>TAPAS Project – </a:t>
            </a:r>
            <a:br>
              <a:rPr lang="de-DE" b="1"/>
            </a:br>
            <a:r>
              <a:rPr lang="de-DE"/>
              <a:t>Mid-Term Presentation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452BF-BC7E-4241-8028-121E88C1F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027" y="3123868"/>
            <a:ext cx="6406352" cy="1356057"/>
          </a:xfrm>
        </p:spPr>
        <p:txBody>
          <a:bodyPr/>
          <a:lstStyle/>
          <a:p>
            <a:r>
              <a:rPr lang="en-GB"/>
              <a:t>St.Gallen, 23</a:t>
            </a:r>
            <a:r>
              <a:rPr lang="en-GB" baseline="30000"/>
              <a:t>rd</a:t>
            </a:r>
            <a:r>
              <a:rPr lang="en-GB"/>
              <a:t> October 2023</a:t>
            </a:r>
          </a:p>
          <a:p>
            <a:r>
              <a:rPr lang="en-GB"/>
              <a:t>Group 5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270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Software Architecture</a:t>
            </a:r>
          </a:p>
          <a:p>
            <a:pPr>
              <a:spcAft>
                <a:spcPts val="300"/>
              </a:spcAft>
            </a:pPr>
            <a:r>
              <a:rPr lang="en-US" sz="1800" b="1">
                <a:solidFill>
                  <a:schemeClr val="accent1"/>
                </a:solidFill>
              </a:rPr>
              <a:t>Selected Architecture Decisions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Data Ownership &amp; Access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Code Sharing</a:t>
            </a:r>
          </a:p>
          <a:p>
            <a:pPr marL="628650" lvl="1" indent="-285750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Dynamic Quantum Coupling</a:t>
            </a:r>
          </a:p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Performance &amp; Testing</a:t>
            </a:r>
          </a:p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Demonstration</a:t>
            </a:r>
          </a:p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Key Takeaways &amp; 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 descr="A gray and white drawing compass on a computer screen&#10;&#10;Description automatically generated">
            <a:extLst>
              <a:ext uri="{FF2B5EF4-FFF2-40B4-BE49-F238E27FC236}">
                <a16:creationId xmlns:a16="http://schemas.microsoft.com/office/drawing/2014/main" id="{77D3CBF6-D334-1C15-F6B7-2B8739240D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36" y="569685"/>
            <a:ext cx="597807" cy="597807"/>
          </a:xfrm>
          <a:prstGeom prst="rect">
            <a:avLst/>
          </a:prstGeom>
        </p:spPr>
      </p:pic>
      <p:pic>
        <p:nvPicPr>
          <p:cNvPr id="15" name="Picture 14" descr="A green gavel and a black background&#10;&#10;Description automatically generated">
            <a:extLst>
              <a:ext uri="{FF2B5EF4-FFF2-40B4-BE49-F238E27FC236}">
                <a16:creationId xmlns:a16="http://schemas.microsoft.com/office/drawing/2014/main" id="{96393F07-1F2A-16FD-17B3-E312EC60F5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00" y="1276866"/>
            <a:ext cx="622080" cy="622080"/>
          </a:xfrm>
          <a:prstGeom prst="rect">
            <a:avLst/>
          </a:prstGeom>
        </p:spPr>
      </p:pic>
      <p:pic>
        <p:nvPicPr>
          <p:cNvPr id="20" name="Picture 19" descr="A white gauge with a black background&#10;&#10;Description automatically generated">
            <a:extLst>
              <a:ext uri="{FF2B5EF4-FFF2-40B4-BE49-F238E27FC236}">
                <a16:creationId xmlns:a16="http://schemas.microsoft.com/office/drawing/2014/main" id="{6A051D24-336B-B887-FFD7-55997E9AAE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59" y="2647851"/>
            <a:ext cx="590961" cy="590961"/>
          </a:xfrm>
          <a:prstGeom prst="rect">
            <a:avLst/>
          </a:prstGeom>
        </p:spPr>
      </p:pic>
      <p:pic>
        <p:nvPicPr>
          <p:cNvPr id="23" name="Picture 22" descr="A grey and black check mark on a paper&#10;&#10;Description automatically generated">
            <a:extLst>
              <a:ext uri="{FF2B5EF4-FFF2-40B4-BE49-F238E27FC236}">
                <a16:creationId xmlns:a16="http://schemas.microsoft.com/office/drawing/2014/main" id="{8A7942AE-D3AC-9467-8CAC-5CA5127075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13" y="3987717"/>
            <a:ext cx="503854" cy="503854"/>
          </a:xfrm>
          <a:prstGeom prst="rect">
            <a:avLst/>
          </a:prstGeom>
        </p:spPr>
      </p:pic>
      <p:pic>
        <p:nvPicPr>
          <p:cNvPr id="33" name="Picture 32" descr="A white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F3DD4725-BCE4-0CCB-3506-DA15780BD8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54" y="3242145"/>
            <a:ext cx="700772" cy="70077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4139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4BBA5EF-C235-0277-E8C5-F5AA14B5E1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007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BBA5EF-C235-0277-E8C5-F5AA14B5E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930070-B451-AB78-FAA7-89ACA9E5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CH">
                <a:solidFill>
                  <a:schemeClr val="accent1"/>
                </a:solidFill>
              </a:rPr>
              <a:t>Data Ownership &amp; Access | </a:t>
            </a:r>
            <a:r>
              <a:rPr lang="en-US"/>
              <a:t>Context, Decision &amp; Consequences</a:t>
            </a:r>
            <a:r>
              <a:rPr lang="de-CH"/>
              <a:t>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9A75-8E2B-9038-6CC7-6FD6A47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F12530-E60F-9D7D-434F-2F58F5029990}"/>
              </a:ext>
            </a:extLst>
          </p:cNvPr>
          <p:cNvGrpSpPr/>
          <p:nvPr/>
        </p:nvGrpSpPr>
        <p:grpSpPr>
          <a:xfrm>
            <a:off x="358775" y="1212395"/>
            <a:ext cx="5051425" cy="482081"/>
            <a:chOff x="358775" y="1049992"/>
            <a:chExt cx="5203825" cy="4820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C0D3A5-AE27-7FB6-D3DE-A3760E64C76F}"/>
                </a:ext>
              </a:extLst>
            </p:cNvPr>
            <p:cNvSpPr/>
            <p:nvPr/>
          </p:nvSpPr>
          <p:spPr>
            <a:xfrm>
              <a:off x="358775" y="1049992"/>
              <a:ext cx="5203825" cy="48208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600" b="1">
                  <a:solidFill>
                    <a:schemeClr val="accent1"/>
                  </a:solidFill>
                </a:rPr>
                <a:t>Graphical Illustration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0FADEB-090D-6669-EF15-13A104DF69ED}"/>
                </a:ext>
              </a:extLst>
            </p:cNvPr>
            <p:cNvCxnSpPr/>
            <p:nvPr/>
          </p:nvCxnSpPr>
          <p:spPr>
            <a:xfrm>
              <a:off x="358775" y="1506275"/>
              <a:ext cx="52038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3C1098-FB30-4E7E-2B7C-6E3E4E41DDBE}"/>
              </a:ext>
            </a:extLst>
          </p:cNvPr>
          <p:cNvSpPr/>
          <p:nvPr/>
        </p:nvSpPr>
        <p:spPr>
          <a:xfrm>
            <a:off x="481144" y="1879228"/>
            <a:ext cx="964381" cy="2603871"/>
          </a:xfrm>
          <a:prstGeom prst="roundRect">
            <a:avLst>
              <a:gd name="adj" fmla="val 6286"/>
            </a:avLst>
          </a:prstGeom>
          <a:solidFill>
            <a:srgbClr val="ACCAD0"/>
          </a:solidFill>
          <a:ln w="127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n-US" sz="16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06D90D0-1C6B-CD5C-182B-2631E7F5E7C6}"/>
              </a:ext>
            </a:extLst>
          </p:cNvPr>
          <p:cNvSpPr/>
          <p:nvPr/>
        </p:nvSpPr>
        <p:spPr>
          <a:xfrm>
            <a:off x="615465" y="2082165"/>
            <a:ext cx="741458" cy="503853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>
                <a:solidFill>
                  <a:schemeClr val="tx1"/>
                </a:solidFill>
              </a:rPr>
              <a:t>Task List</a:t>
            </a:r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79A688-BA86-CAA4-23DD-1D3F95C75915}"/>
              </a:ext>
            </a:extLst>
          </p:cNvPr>
          <p:cNvGrpSpPr/>
          <p:nvPr/>
        </p:nvGrpSpPr>
        <p:grpSpPr>
          <a:xfrm>
            <a:off x="640800" y="3459618"/>
            <a:ext cx="645068" cy="370237"/>
            <a:chOff x="1953118" y="205740"/>
            <a:chExt cx="645068" cy="37023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521C18-33B8-DFA2-F473-2909956FB3FC}"/>
                </a:ext>
              </a:extLst>
            </p:cNvPr>
            <p:cNvCxnSpPr/>
            <p:nvPr/>
          </p:nvCxnSpPr>
          <p:spPr>
            <a:xfrm>
              <a:off x="2383162" y="205740"/>
              <a:ext cx="0" cy="37023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062622-3142-C270-4539-8D911FBEA245}"/>
                </a:ext>
              </a:extLst>
            </p:cNvPr>
            <p:cNvCxnSpPr/>
            <p:nvPr/>
          </p:nvCxnSpPr>
          <p:spPr>
            <a:xfrm>
              <a:off x="2168140" y="205740"/>
              <a:ext cx="0" cy="37023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E690D3E-9CD3-CB0C-DE02-6F0478C75340}"/>
                </a:ext>
              </a:extLst>
            </p:cNvPr>
            <p:cNvGrpSpPr/>
            <p:nvPr/>
          </p:nvGrpSpPr>
          <p:grpSpPr>
            <a:xfrm>
              <a:off x="1953118" y="205740"/>
              <a:ext cx="645067" cy="370237"/>
              <a:chOff x="1953118" y="205740"/>
              <a:chExt cx="645067" cy="37023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D8E052B-3497-267A-CA99-FB617A6CAF0B}"/>
                  </a:ext>
                </a:extLst>
              </p:cNvPr>
              <p:cNvCxnSpPr/>
              <p:nvPr/>
            </p:nvCxnSpPr>
            <p:spPr>
              <a:xfrm>
                <a:off x="2598185" y="205740"/>
                <a:ext cx="0" cy="37023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046C9A5-E5C0-E9FD-FE08-77673512E42F}"/>
                  </a:ext>
                </a:extLst>
              </p:cNvPr>
              <p:cNvCxnSpPr/>
              <p:nvPr/>
            </p:nvCxnSpPr>
            <p:spPr>
              <a:xfrm>
                <a:off x="1953118" y="205740"/>
                <a:ext cx="0" cy="37023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6C711F5-A2DC-9755-5497-A492F2C98B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2" y="-116649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43B93F-18B5-A6A0-C6E8-BD2F9249F6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3" y="247600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9F9AF59-02A4-B101-544A-A4F886DF87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3" y="4767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860DC-DA9A-57D4-DB81-2ACE15ED6A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3" y="126183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94B9FEA-5283-06C7-AE31-101A9C6B0388}"/>
              </a:ext>
            </a:extLst>
          </p:cNvPr>
          <p:cNvSpPr/>
          <p:nvPr/>
        </p:nvSpPr>
        <p:spPr>
          <a:xfrm>
            <a:off x="711859" y="2850973"/>
            <a:ext cx="645064" cy="33380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050">
                <a:solidFill>
                  <a:srgbClr val="646464"/>
                </a:solidFill>
              </a:rPr>
              <a:t>Read &amp; Write</a:t>
            </a:r>
            <a:endParaRPr lang="en-US" sz="1050">
              <a:solidFill>
                <a:srgbClr val="646464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BCCFBE3-80DD-DED0-A781-4F66F20CBAA7}"/>
              </a:ext>
            </a:extLst>
          </p:cNvPr>
          <p:cNvSpPr/>
          <p:nvPr/>
        </p:nvSpPr>
        <p:spPr>
          <a:xfrm>
            <a:off x="534805" y="3990261"/>
            <a:ext cx="858580" cy="33380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050">
                <a:solidFill>
                  <a:schemeClr val="tx1"/>
                </a:solidFill>
              </a:rPr>
              <a:t>Task </a:t>
            </a:r>
            <a:br>
              <a:rPr lang="de-CH" sz="1050">
                <a:solidFill>
                  <a:schemeClr val="tx1"/>
                </a:solidFill>
              </a:rPr>
            </a:br>
            <a:r>
              <a:rPr lang="de-CH" sz="1050">
                <a:solidFill>
                  <a:schemeClr val="tx1"/>
                </a:solidFill>
              </a:rPr>
              <a:t>Database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EEAB12E-56E0-A7F9-3E85-E0E210FA6667}"/>
              </a:ext>
            </a:extLst>
          </p:cNvPr>
          <p:cNvSpPr/>
          <p:nvPr/>
        </p:nvSpPr>
        <p:spPr>
          <a:xfrm>
            <a:off x="3237960" y="1879228"/>
            <a:ext cx="964381" cy="2603871"/>
          </a:xfrm>
          <a:prstGeom prst="roundRect">
            <a:avLst>
              <a:gd name="adj" fmla="val 6277"/>
            </a:avLst>
          </a:prstGeom>
          <a:solidFill>
            <a:srgbClr val="F8CCCC"/>
          </a:solidFill>
          <a:ln w="12700" cap="flat" cmpd="sng" algn="ctr">
            <a:solidFill>
              <a:srgbClr val="E6484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70D64E0-31F5-EB06-F7A5-D8E1BB87B850}"/>
              </a:ext>
            </a:extLst>
          </p:cNvPr>
          <p:cNvSpPr/>
          <p:nvPr/>
        </p:nvSpPr>
        <p:spPr>
          <a:xfrm>
            <a:off x="3349422" y="2067361"/>
            <a:ext cx="741458" cy="503853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>
                <a:solidFill>
                  <a:schemeClr val="tx1"/>
                </a:solidFill>
              </a:rPr>
              <a:t>Executor Pool</a:t>
            </a:r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33B330E-742E-1B5C-A0B5-35D48B1C9EE8}"/>
              </a:ext>
            </a:extLst>
          </p:cNvPr>
          <p:cNvGrpSpPr/>
          <p:nvPr/>
        </p:nvGrpSpPr>
        <p:grpSpPr>
          <a:xfrm>
            <a:off x="3397617" y="3459618"/>
            <a:ext cx="645068" cy="370237"/>
            <a:chOff x="1953118" y="205740"/>
            <a:chExt cx="645068" cy="37023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DE0259-D3C1-6B35-D587-E0CF3AB73A15}"/>
                </a:ext>
              </a:extLst>
            </p:cNvPr>
            <p:cNvCxnSpPr/>
            <p:nvPr/>
          </p:nvCxnSpPr>
          <p:spPr>
            <a:xfrm>
              <a:off x="2383162" y="205740"/>
              <a:ext cx="0" cy="37023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371C95-BECE-2756-3C8B-EFBFE82936C8}"/>
                </a:ext>
              </a:extLst>
            </p:cNvPr>
            <p:cNvCxnSpPr/>
            <p:nvPr/>
          </p:nvCxnSpPr>
          <p:spPr>
            <a:xfrm>
              <a:off x="2168140" y="205740"/>
              <a:ext cx="0" cy="37023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5B64A50-7521-F5BA-FDFB-B9842EAC8D02}"/>
                </a:ext>
              </a:extLst>
            </p:cNvPr>
            <p:cNvGrpSpPr/>
            <p:nvPr/>
          </p:nvGrpSpPr>
          <p:grpSpPr>
            <a:xfrm>
              <a:off x="1953118" y="205740"/>
              <a:ext cx="645067" cy="370237"/>
              <a:chOff x="1953118" y="205740"/>
              <a:chExt cx="645067" cy="370237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8266561-903C-1BCD-0A9A-4477CEA8089A}"/>
                  </a:ext>
                </a:extLst>
              </p:cNvPr>
              <p:cNvCxnSpPr/>
              <p:nvPr/>
            </p:nvCxnSpPr>
            <p:spPr>
              <a:xfrm>
                <a:off x="2598185" y="205740"/>
                <a:ext cx="0" cy="37023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48F06E6-8F17-E18A-C6BD-AADE3675EBC7}"/>
                  </a:ext>
                </a:extLst>
              </p:cNvPr>
              <p:cNvCxnSpPr/>
              <p:nvPr/>
            </p:nvCxnSpPr>
            <p:spPr>
              <a:xfrm>
                <a:off x="1953118" y="205740"/>
                <a:ext cx="0" cy="37023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DFDAD12-3F18-2935-FEC0-E7EEE29F28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2" y="-116649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93DDBCB-D906-5BA9-234F-B82770B82A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3" y="247600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BD2719-AC0B-2F3C-0378-C60883363F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3" y="4767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BB09515-2F3B-09E0-B001-9A867BF47D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3" y="126183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5E07-2618-8478-0555-966C24C4FD22}"/>
              </a:ext>
            </a:extLst>
          </p:cNvPr>
          <p:cNvCxnSpPr>
            <a:cxnSpLocks/>
          </p:cNvCxnSpPr>
          <p:nvPr/>
        </p:nvCxnSpPr>
        <p:spPr>
          <a:xfrm>
            <a:off x="703897" y="2672648"/>
            <a:ext cx="0" cy="690457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A6D8CE-E586-5F57-DE86-59305D0B3815}"/>
              </a:ext>
            </a:extLst>
          </p:cNvPr>
          <p:cNvCxnSpPr>
            <a:cxnSpLocks/>
          </p:cNvCxnSpPr>
          <p:nvPr/>
        </p:nvCxnSpPr>
        <p:spPr>
          <a:xfrm>
            <a:off x="3473836" y="2672645"/>
            <a:ext cx="0" cy="690457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7253DA7-EDA4-BC4B-6B06-11C1A0E78695}"/>
              </a:ext>
            </a:extLst>
          </p:cNvPr>
          <p:cNvSpPr/>
          <p:nvPr/>
        </p:nvSpPr>
        <p:spPr>
          <a:xfrm>
            <a:off x="3481798" y="2850973"/>
            <a:ext cx="645064" cy="33380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050">
                <a:solidFill>
                  <a:srgbClr val="646464"/>
                </a:solidFill>
              </a:rPr>
              <a:t>Read &amp; Write</a:t>
            </a:r>
            <a:endParaRPr lang="en-US" sz="1050">
              <a:solidFill>
                <a:srgbClr val="646464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7CFEF95-C16C-085A-A48C-280C7A5FC10F}"/>
              </a:ext>
            </a:extLst>
          </p:cNvPr>
          <p:cNvSpPr/>
          <p:nvPr/>
        </p:nvSpPr>
        <p:spPr>
          <a:xfrm>
            <a:off x="3290861" y="3990261"/>
            <a:ext cx="858580" cy="33380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050">
                <a:solidFill>
                  <a:schemeClr val="tx1"/>
                </a:solidFill>
              </a:rPr>
              <a:t>Pool </a:t>
            </a:r>
            <a:br>
              <a:rPr lang="de-CH" sz="1050">
                <a:solidFill>
                  <a:schemeClr val="tx1"/>
                </a:solidFill>
              </a:rPr>
            </a:br>
            <a:r>
              <a:rPr lang="de-CH" sz="1050">
                <a:solidFill>
                  <a:schemeClr val="tx1"/>
                </a:solidFill>
              </a:rPr>
              <a:t>Database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0896F9-AB14-EB2F-D9CE-8591A95A240B}"/>
              </a:ext>
            </a:extLst>
          </p:cNvPr>
          <p:cNvSpPr/>
          <p:nvPr/>
        </p:nvSpPr>
        <p:spPr>
          <a:xfrm>
            <a:off x="4366811" y="1879228"/>
            <a:ext cx="964381" cy="2603871"/>
          </a:xfrm>
          <a:prstGeom prst="roundRect">
            <a:avLst>
              <a:gd name="adj" fmla="val 6277"/>
            </a:avLst>
          </a:prstGeom>
          <a:solidFill>
            <a:schemeClr val="accent2"/>
          </a:solidFill>
          <a:ln w="12700" cap="flat" cmpd="sng" algn="ctr">
            <a:solidFill>
              <a:srgbClr val="B59C6B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5D4823-F37F-0A26-12BE-8A1F46B243CE}"/>
              </a:ext>
            </a:extLst>
          </p:cNvPr>
          <p:cNvSpPr/>
          <p:nvPr/>
        </p:nvSpPr>
        <p:spPr>
          <a:xfrm>
            <a:off x="4478272" y="2067361"/>
            <a:ext cx="741458" cy="503853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>
                <a:solidFill>
                  <a:schemeClr val="tx1"/>
                </a:solidFill>
              </a:rPr>
              <a:t>Roster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7F666B-3A99-05BC-8B11-A086F8682887}"/>
              </a:ext>
            </a:extLst>
          </p:cNvPr>
          <p:cNvSpPr/>
          <p:nvPr/>
        </p:nvSpPr>
        <p:spPr>
          <a:xfrm>
            <a:off x="2109109" y="1879228"/>
            <a:ext cx="964381" cy="2603871"/>
          </a:xfrm>
          <a:prstGeom prst="roundRect">
            <a:avLst>
              <a:gd name="adj" fmla="val 6277"/>
            </a:avLst>
          </a:prstGeom>
          <a:solidFill>
            <a:srgbClr val="FFFBD1"/>
          </a:solidFill>
          <a:ln w="12700" cap="flat" cmpd="sng" algn="ctr">
            <a:solidFill>
              <a:srgbClr val="FFEB2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FB102F2-B75B-BF14-9A1A-D053ECAC13DF}"/>
              </a:ext>
            </a:extLst>
          </p:cNvPr>
          <p:cNvSpPr/>
          <p:nvPr/>
        </p:nvSpPr>
        <p:spPr>
          <a:xfrm>
            <a:off x="2220571" y="2067361"/>
            <a:ext cx="741458" cy="503853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>
                <a:solidFill>
                  <a:schemeClr val="tx1"/>
                </a:solidFill>
              </a:rPr>
              <a:t>Executors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E6EC3AA-BD97-D49E-20E1-6032AE726518}"/>
              </a:ext>
            </a:extLst>
          </p:cNvPr>
          <p:cNvSpPr/>
          <p:nvPr/>
        </p:nvSpPr>
        <p:spPr>
          <a:xfrm>
            <a:off x="2162009" y="3644736"/>
            <a:ext cx="858580" cy="33380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i="1">
                <a:solidFill>
                  <a:schemeClr val="tx1"/>
                </a:solidFill>
              </a:rPr>
              <a:t>No Executor database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AE8006E-E03A-A949-79A3-8224669FC127}"/>
              </a:ext>
            </a:extLst>
          </p:cNvPr>
          <p:cNvCxnSpPr>
            <a:cxnSpLocks/>
          </p:cNvCxnSpPr>
          <p:nvPr/>
        </p:nvCxnSpPr>
        <p:spPr>
          <a:xfrm flipH="1">
            <a:off x="1464045" y="2308791"/>
            <a:ext cx="645064" cy="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EE9704D-F611-4D0F-AA8A-17A3D3A2D278}"/>
              </a:ext>
            </a:extLst>
          </p:cNvPr>
          <p:cNvSpPr/>
          <p:nvPr/>
        </p:nvSpPr>
        <p:spPr>
          <a:xfrm>
            <a:off x="1464045" y="2404551"/>
            <a:ext cx="645064" cy="33380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de-CH" sz="1050">
                <a:solidFill>
                  <a:srgbClr val="646464"/>
                </a:solidFill>
              </a:rPr>
              <a:t>Read &amp; Write via Task List service</a:t>
            </a:r>
            <a:endParaRPr lang="en-US" sz="1050">
              <a:solidFill>
                <a:srgbClr val="646464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B451A0-ABAB-92FE-A197-E085DB49F33B}"/>
              </a:ext>
            </a:extLst>
          </p:cNvPr>
          <p:cNvSpPr txBox="1"/>
          <p:nvPr/>
        </p:nvSpPr>
        <p:spPr>
          <a:xfrm>
            <a:off x="2286000" y="82706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via the task list service</a:t>
            </a:r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CE8B2F4-B437-9BF6-490A-46538BE436D3}"/>
              </a:ext>
            </a:extLst>
          </p:cNvPr>
          <p:cNvGrpSpPr/>
          <p:nvPr/>
        </p:nvGrpSpPr>
        <p:grpSpPr>
          <a:xfrm>
            <a:off x="5572125" y="1212395"/>
            <a:ext cx="3213100" cy="482081"/>
            <a:chOff x="358775" y="1049992"/>
            <a:chExt cx="5203825" cy="48208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3DF525F-3F38-D4E9-A710-F047590423B6}"/>
                </a:ext>
              </a:extLst>
            </p:cNvPr>
            <p:cNvSpPr/>
            <p:nvPr/>
          </p:nvSpPr>
          <p:spPr>
            <a:xfrm>
              <a:off x="358775" y="1049992"/>
              <a:ext cx="5203825" cy="48208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600" b="1">
                  <a:solidFill>
                    <a:schemeClr val="accent1"/>
                  </a:solidFill>
                </a:rPr>
                <a:t>Description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597ED0-4E3B-92E4-347B-BF9C8F07FBAF}"/>
                </a:ext>
              </a:extLst>
            </p:cNvPr>
            <p:cNvCxnSpPr/>
            <p:nvPr/>
          </p:nvCxnSpPr>
          <p:spPr>
            <a:xfrm>
              <a:off x="358775" y="1506275"/>
              <a:ext cx="52038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03E10C-0A4A-5958-A04D-A49195552955}"/>
              </a:ext>
            </a:extLst>
          </p:cNvPr>
          <p:cNvGrpSpPr/>
          <p:nvPr/>
        </p:nvGrpSpPr>
        <p:grpSpPr>
          <a:xfrm>
            <a:off x="5572125" y="3101278"/>
            <a:ext cx="3213100" cy="253645"/>
            <a:chOff x="5572125" y="3101278"/>
            <a:chExt cx="3213100" cy="25364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AF87F2-4374-7F9D-CF2F-83B2C1B97743}"/>
                </a:ext>
              </a:extLst>
            </p:cNvPr>
            <p:cNvCxnSpPr/>
            <p:nvPr/>
          </p:nvCxnSpPr>
          <p:spPr>
            <a:xfrm>
              <a:off x="5572125" y="3228100"/>
              <a:ext cx="32131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05417DA-7541-F569-283F-C2CD285983AE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7051853" y="3101278"/>
              <a:ext cx="253645" cy="253645"/>
              <a:chOff x="982662" y="2655888"/>
              <a:chExt cx="269875" cy="269875"/>
            </a:xfrm>
          </p:grpSpPr>
          <p:sp>
            <p:nvSpPr>
              <p:cNvPr id="76" name="Oval 54">
                <a:extLst>
                  <a:ext uri="{FF2B5EF4-FFF2-40B4-BE49-F238E27FC236}">
                    <a16:creationId xmlns:a16="http://schemas.microsoft.com/office/drawing/2014/main" id="{D19DA9D9-8ECB-75FC-1601-FE051767E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982662" y="2655888"/>
                <a:ext cx="269875" cy="269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Freeform 55">
                <a:extLst>
                  <a:ext uri="{FF2B5EF4-FFF2-40B4-BE49-F238E27FC236}">
                    <a16:creationId xmlns:a16="http://schemas.microsoft.com/office/drawing/2014/main" id="{E62FCA27-A14F-5689-FF76-005BC153E88F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019968" y="2742407"/>
                <a:ext cx="174625" cy="96837"/>
              </a:xfrm>
              <a:custGeom>
                <a:avLst/>
                <a:gdLst>
                  <a:gd name="T0" fmla="*/ 55 w 110"/>
                  <a:gd name="T1" fmla="*/ 0 h 61"/>
                  <a:gd name="T2" fmla="*/ 49 w 110"/>
                  <a:gd name="T3" fmla="*/ 7 h 61"/>
                  <a:gd name="T4" fmla="*/ 0 w 110"/>
                  <a:gd name="T5" fmla="*/ 55 h 61"/>
                  <a:gd name="T6" fmla="*/ 7 w 110"/>
                  <a:gd name="T7" fmla="*/ 61 h 61"/>
                  <a:gd name="T8" fmla="*/ 55 w 110"/>
                  <a:gd name="T9" fmla="*/ 13 h 61"/>
                  <a:gd name="T10" fmla="*/ 103 w 110"/>
                  <a:gd name="T11" fmla="*/ 61 h 61"/>
                  <a:gd name="T12" fmla="*/ 110 w 110"/>
                  <a:gd name="T13" fmla="*/ 55 h 61"/>
                  <a:gd name="T14" fmla="*/ 62 w 110"/>
                  <a:gd name="T15" fmla="*/ 7 h 61"/>
                  <a:gd name="T16" fmla="*/ 55 w 110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61">
                    <a:moveTo>
                      <a:pt x="55" y="0"/>
                    </a:moveTo>
                    <a:lnTo>
                      <a:pt x="49" y="7"/>
                    </a:lnTo>
                    <a:lnTo>
                      <a:pt x="0" y="55"/>
                    </a:lnTo>
                    <a:lnTo>
                      <a:pt x="7" y="61"/>
                    </a:lnTo>
                    <a:lnTo>
                      <a:pt x="55" y="13"/>
                    </a:lnTo>
                    <a:lnTo>
                      <a:pt x="103" y="61"/>
                    </a:lnTo>
                    <a:lnTo>
                      <a:pt x="110" y="55"/>
                    </a:lnTo>
                    <a:lnTo>
                      <a:pt x="62" y="7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8" name="Textfeld 1">
            <a:extLst>
              <a:ext uri="{FF2B5EF4-FFF2-40B4-BE49-F238E27FC236}">
                <a16:creationId xmlns:a16="http://schemas.microsoft.com/office/drawing/2014/main" id="{9E479B11-CB68-DE62-838A-B363973E8720}"/>
              </a:ext>
            </a:extLst>
          </p:cNvPr>
          <p:cNvSpPr txBox="1"/>
          <p:nvPr/>
        </p:nvSpPr>
        <p:spPr>
          <a:xfrm>
            <a:off x="2109109" y="-3512886"/>
            <a:ext cx="7321175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CONTEXT:  </a:t>
            </a:r>
          </a:p>
          <a:p>
            <a:pPr marL="557213" indent="-557213">
              <a:buFont typeface="+mj-lt"/>
              <a:buAutoNum type="arabicPeriod"/>
            </a:pP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have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two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services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task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list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service &amp;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executor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pool service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need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557213" indent="-557213">
              <a:buFont typeface="+mj-lt"/>
              <a:buAutoNum type="arabicPeriod"/>
            </a:pPr>
            <a:endParaRPr lang="de-CH" sz="27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</a:pP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Ownership of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tables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must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assigned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particular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service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services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forming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bounded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CH" sz="27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</a:t>
            </a: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de-CH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Textfeld 1">
            <a:extLst>
              <a:ext uri="{FF2B5EF4-FFF2-40B4-BE49-F238E27FC236}">
                <a16:creationId xmlns:a16="http://schemas.microsoft.com/office/drawing/2014/main" id="{13ED69C4-E388-7666-C490-CF640B227645}"/>
              </a:ext>
            </a:extLst>
          </p:cNvPr>
          <p:cNvSpPr txBox="1"/>
          <p:nvPr/>
        </p:nvSpPr>
        <p:spPr>
          <a:xfrm>
            <a:off x="9617528" y="-3965493"/>
            <a:ext cx="732117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DECISION:  Single Ownership</a:t>
            </a: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25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will define the data ownership of a specific table on the service that needs to write the operations on that specific table. With single ownership the service that writes the data becomes the data owner.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25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25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two services, the </a:t>
            </a:r>
            <a:r>
              <a:rPr lang="en-US" sz="225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tasklist</a:t>
            </a:r>
            <a:r>
              <a:rPr lang="en-US" sz="225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the executor pool each own their respective table on the same </a:t>
            </a:r>
            <a:r>
              <a:rPr lang="en-US" sz="225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mongodb</a:t>
            </a:r>
            <a:r>
              <a:rPr lang="en-US" sz="225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database.</a:t>
            </a:r>
          </a:p>
          <a:p>
            <a:pPr>
              <a:defRPr/>
            </a:pPr>
            <a:endParaRPr lang="de-CH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0" name="Textfeld 1">
            <a:extLst>
              <a:ext uri="{FF2B5EF4-FFF2-40B4-BE49-F238E27FC236}">
                <a16:creationId xmlns:a16="http://schemas.microsoft.com/office/drawing/2014/main" id="{9E471E97-827E-0DCA-501F-50C8E2D61970}"/>
              </a:ext>
            </a:extLst>
          </p:cNvPr>
          <p:cNvSpPr txBox="1"/>
          <p:nvPr/>
        </p:nvSpPr>
        <p:spPr>
          <a:xfrm>
            <a:off x="10160829" y="138112"/>
            <a:ext cx="732117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WHY:  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7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our case, the two services at the moment do not even need read access on the other table they do not own. </a:t>
            </a:r>
            <a:endParaRPr lang="de-CH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Textfeld 1">
            <a:extLst>
              <a:ext uri="{FF2B5EF4-FFF2-40B4-BE49-F238E27FC236}">
                <a16:creationId xmlns:a16="http://schemas.microsoft.com/office/drawing/2014/main" id="{537C8035-9F81-490E-5D02-55214D05D928}"/>
              </a:ext>
            </a:extLst>
          </p:cNvPr>
          <p:cNvSpPr txBox="1"/>
          <p:nvPr/>
        </p:nvSpPr>
        <p:spPr>
          <a:xfrm>
            <a:off x="10155009" y="3174676"/>
            <a:ext cx="7321175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CH" sz="2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CONSEQUENCES:  </a:t>
            </a: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 one service is ever the owner of one specific data table.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the two services are strictly bounded from each other also regarding their data, both become an architectural quantum.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Furthermore, we do not have any issues regarding performance, synchronization or data consistency.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endParaRPr lang="en-US" sz="2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defRPr/>
            </a:pPr>
            <a:endParaRPr lang="de-CH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CD066FF-20A7-24C6-D797-B889DFA81757}"/>
              </a:ext>
            </a:extLst>
          </p:cNvPr>
          <p:cNvSpPr/>
          <p:nvPr/>
        </p:nvSpPr>
        <p:spPr>
          <a:xfrm>
            <a:off x="5572125" y="1825474"/>
            <a:ext cx="3213100" cy="12892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We have three services that require a database: task list, executor pool &amp; roster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Executors perform read (for task input) and write (for task output &amp; status) to the task database via task list service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1F577DA-56E8-418D-4384-2C0945D40038}"/>
              </a:ext>
            </a:extLst>
          </p:cNvPr>
          <p:cNvSpPr/>
          <p:nvPr/>
        </p:nvSpPr>
        <p:spPr>
          <a:xfrm>
            <a:off x="5572125" y="3398658"/>
            <a:ext cx="3213100" cy="12892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</a:rPr>
              <a:t>Single Ownership </a:t>
            </a:r>
            <a:r>
              <a:rPr lang="en-US">
                <a:solidFill>
                  <a:schemeClr val="tx1"/>
                </a:solidFill>
              </a:rPr>
              <a:t>for Task List, Executor Pool &amp; Roster - maintain isolation of architectural quantum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</a:rPr>
              <a:t>Delegated Joint Ownership </a:t>
            </a:r>
            <a:r>
              <a:rPr lang="en-US">
                <a:solidFill>
                  <a:schemeClr val="tx1"/>
                </a:solidFill>
              </a:rPr>
              <a:t>for Executors &amp; Task List - maintain single ownership for Task List</a:t>
            </a:r>
          </a:p>
        </p:txBody>
      </p:sp>
      <p:sp>
        <p:nvSpPr>
          <p:cNvPr id="85" name="Textfeld 3">
            <a:extLst>
              <a:ext uri="{FF2B5EF4-FFF2-40B4-BE49-F238E27FC236}">
                <a16:creationId xmlns:a16="http://schemas.microsoft.com/office/drawing/2014/main" id="{9342D342-6F07-BA8C-065D-B09C99B1AC65}"/>
              </a:ext>
            </a:extLst>
          </p:cNvPr>
          <p:cNvSpPr txBox="1"/>
          <p:nvPr/>
        </p:nvSpPr>
        <p:spPr>
          <a:xfrm>
            <a:off x="-8719750" y="-478978"/>
            <a:ext cx="7682593" cy="95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indent="-557213">
              <a:buFont typeface="+mj-lt"/>
              <a:buAutoNum type="arabicPeriod"/>
              <a:defRPr/>
            </a:pPr>
            <a:r>
              <a:rPr lang="en-US" sz="1875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the Delegate technique Task List and Executor Pool service are assigned single ownership and the roster communicates with the delegate to perform updates on its behalf.</a:t>
            </a:r>
            <a:endParaRPr lang="de-CH" sz="1875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Textfeld 1">
            <a:extLst>
              <a:ext uri="{FF2B5EF4-FFF2-40B4-BE49-F238E27FC236}">
                <a16:creationId xmlns:a16="http://schemas.microsoft.com/office/drawing/2014/main" id="{6E7E51C0-2427-3FF5-3571-C5A4EB81C891}"/>
              </a:ext>
            </a:extLst>
          </p:cNvPr>
          <p:cNvSpPr txBox="1"/>
          <p:nvPr/>
        </p:nvSpPr>
        <p:spPr>
          <a:xfrm>
            <a:off x="-8539040" y="1212395"/>
            <a:ext cx="7321175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CH" sz="27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CONSEQUENCES:  </a:t>
            </a: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1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the delegated join ownerships, we still achieve single table ownership.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10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1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Good data schema change control &amp; abstracts data structures from other services.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10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1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Lower latency for non owning writers, which should however not be an issue in our case, as these writes happen async anyways.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10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defRPr/>
            </a:pPr>
            <a:endParaRPr lang="de-CH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Textfeld 1">
            <a:extLst>
              <a:ext uri="{FF2B5EF4-FFF2-40B4-BE49-F238E27FC236}">
                <a16:creationId xmlns:a16="http://schemas.microsoft.com/office/drawing/2014/main" id="{7DFA9CCE-988E-08ED-C13B-13D18F82D1DC}"/>
              </a:ext>
            </a:extLst>
          </p:cNvPr>
          <p:cNvSpPr txBox="1"/>
          <p:nvPr/>
        </p:nvSpPr>
        <p:spPr>
          <a:xfrm>
            <a:off x="-8539040" y="5304162"/>
            <a:ext cx="7321175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CH" sz="27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DECISION:  </a:t>
            </a:r>
            <a:r>
              <a:rPr lang="de-CH" sz="270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Delegated</a:t>
            </a:r>
            <a:r>
              <a:rPr lang="de-CH" sz="27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Joint Ownership</a:t>
            </a: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1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Task List Table: All read and write operations are being performed via the task list service.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10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1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Executor Pool Table: Only the executor-pool needs to write to the table! The roster service that needs read permission on the table will do this via the executor-pool service.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10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1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Roster table: Single ownership. As only the roster needs write and read capabilities on it.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de-CH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8" name="Textfeld 1">
            <a:extLst>
              <a:ext uri="{FF2B5EF4-FFF2-40B4-BE49-F238E27FC236}">
                <a16:creationId xmlns:a16="http://schemas.microsoft.com/office/drawing/2014/main" id="{CFC183CD-0D8A-45CC-00D9-C378354AA584}"/>
              </a:ext>
            </a:extLst>
          </p:cNvPr>
          <p:cNvSpPr txBox="1"/>
          <p:nvPr/>
        </p:nvSpPr>
        <p:spPr>
          <a:xfrm>
            <a:off x="-8966275" y="-5196483"/>
            <a:ext cx="732117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CH" sz="27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CONTEXT:  </a:t>
            </a: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4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Roster needs to read capabilities on the task table (owned by the task list service).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40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4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Roster needs to read information (query) from the executor-pool table (owned by executor pool)</a:t>
            </a:r>
          </a:p>
          <a:p>
            <a:pPr marL="557213" indent="-557213">
              <a:buFont typeface="+mj-lt"/>
              <a:buAutoNum type="arabicPeriod"/>
              <a:defRPr/>
            </a:pPr>
            <a:endParaRPr lang="en-US" sz="240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US" sz="24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Executors need to perform write operations on the task table (owned by the task list).</a:t>
            </a:r>
            <a:endParaRPr lang="de-CH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7601E9-C7F9-B9C9-4CC8-733211F33700}"/>
              </a:ext>
            </a:extLst>
          </p:cNvPr>
          <p:cNvGrpSpPr/>
          <p:nvPr/>
        </p:nvGrpSpPr>
        <p:grpSpPr>
          <a:xfrm>
            <a:off x="4526467" y="3459618"/>
            <a:ext cx="645068" cy="370237"/>
            <a:chOff x="1953118" y="205740"/>
            <a:chExt cx="645068" cy="37023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B49F273-A010-A363-7031-A3C65319F0A4}"/>
                </a:ext>
              </a:extLst>
            </p:cNvPr>
            <p:cNvCxnSpPr/>
            <p:nvPr/>
          </p:nvCxnSpPr>
          <p:spPr>
            <a:xfrm>
              <a:off x="2383162" y="205740"/>
              <a:ext cx="0" cy="37023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937C57-7446-A347-C742-3F092A9843A0}"/>
                </a:ext>
              </a:extLst>
            </p:cNvPr>
            <p:cNvCxnSpPr/>
            <p:nvPr/>
          </p:nvCxnSpPr>
          <p:spPr>
            <a:xfrm>
              <a:off x="2168140" y="205740"/>
              <a:ext cx="0" cy="37023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E7B570-3A05-A149-09D2-A37D2624810E}"/>
                </a:ext>
              </a:extLst>
            </p:cNvPr>
            <p:cNvGrpSpPr/>
            <p:nvPr/>
          </p:nvGrpSpPr>
          <p:grpSpPr>
            <a:xfrm>
              <a:off x="1953118" y="205740"/>
              <a:ext cx="645067" cy="370237"/>
              <a:chOff x="1953118" y="205740"/>
              <a:chExt cx="645067" cy="370237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160D668-1BC0-AF7D-3C67-DFBBFC043E8C}"/>
                  </a:ext>
                </a:extLst>
              </p:cNvPr>
              <p:cNvCxnSpPr/>
              <p:nvPr/>
            </p:nvCxnSpPr>
            <p:spPr>
              <a:xfrm>
                <a:off x="2598185" y="205740"/>
                <a:ext cx="0" cy="37023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98FE66B-DD77-FA75-C3C7-55C0315888F6}"/>
                  </a:ext>
                </a:extLst>
              </p:cNvPr>
              <p:cNvCxnSpPr/>
              <p:nvPr/>
            </p:nvCxnSpPr>
            <p:spPr>
              <a:xfrm>
                <a:off x="1953118" y="205740"/>
                <a:ext cx="0" cy="37023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07973DA-1030-FA4E-06F6-F79DB77879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2" y="-116649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7153031-58B1-8178-9813-02D948DF3B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3" y="247600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14A4420-BE61-2D7F-A88F-5C6008F044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3" y="4767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3AD993-F8C4-3734-4C5A-8EF5ADAF7F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5653" y="126183"/>
              <a:ext cx="0" cy="64506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6F3DB91-9C94-440F-F990-EB9FD831832B}"/>
              </a:ext>
            </a:extLst>
          </p:cNvPr>
          <p:cNvSpPr/>
          <p:nvPr/>
        </p:nvSpPr>
        <p:spPr>
          <a:xfrm>
            <a:off x="4419711" y="3990261"/>
            <a:ext cx="858580" cy="33380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050">
                <a:solidFill>
                  <a:schemeClr val="tx1"/>
                </a:solidFill>
              </a:rPr>
              <a:t>Roster Database</a:t>
            </a:r>
            <a:endParaRPr lang="en-US" sz="105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F05249-E89D-6874-B12E-E7EC670B97BA}"/>
              </a:ext>
            </a:extLst>
          </p:cNvPr>
          <p:cNvCxnSpPr>
            <a:cxnSpLocks/>
          </p:cNvCxnSpPr>
          <p:nvPr/>
        </p:nvCxnSpPr>
        <p:spPr>
          <a:xfrm>
            <a:off x="4576059" y="2672645"/>
            <a:ext cx="0" cy="690457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01E4A1-26A7-2024-3F61-4B73CE067965}"/>
              </a:ext>
            </a:extLst>
          </p:cNvPr>
          <p:cNvSpPr/>
          <p:nvPr/>
        </p:nvSpPr>
        <p:spPr>
          <a:xfrm>
            <a:off x="4584021" y="2850973"/>
            <a:ext cx="645064" cy="33380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9D9D9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050">
                <a:solidFill>
                  <a:srgbClr val="646464"/>
                </a:solidFill>
              </a:rPr>
              <a:t>Read &amp; Write</a:t>
            </a:r>
            <a:endParaRPr lang="en-US" sz="1050">
              <a:solidFill>
                <a:srgbClr val="646464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FD56A3-0055-1033-AAB8-F19EDE039D25}"/>
              </a:ext>
            </a:extLst>
          </p:cNvPr>
          <p:cNvSpPr/>
          <p:nvPr/>
        </p:nvSpPr>
        <p:spPr>
          <a:xfrm>
            <a:off x="386336" y="707149"/>
            <a:ext cx="1186276" cy="1930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200" i="1">
                <a:solidFill>
                  <a:srgbClr val="A0A0A0"/>
                </a:solidFill>
              </a:rPr>
              <a:t>ADR 9</a:t>
            </a:r>
            <a:endParaRPr lang="en-US" sz="1200" i="1">
              <a:solidFill>
                <a:srgbClr val="A0A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3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89E2642-0A27-529F-578D-034FEA9A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87750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9E2642-0A27-529F-578D-034FEA9A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CC9641F-5AC3-C479-24A5-DFA7B377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CH">
                <a:solidFill>
                  <a:schemeClr val="accent1"/>
                </a:solidFill>
              </a:rPr>
              <a:t>Code Sharing |</a:t>
            </a:r>
            <a:r>
              <a:rPr lang="de-CH"/>
              <a:t> </a:t>
            </a:r>
            <a:r>
              <a:rPr lang="en-US"/>
              <a:t>Context, Decision &amp; Consequences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11E50-0A9F-7C5D-B082-F6BCEE769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C8B71D-07B0-C4E2-6DDA-FE61674D7589}"/>
              </a:ext>
            </a:extLst>
          </p:cNvPr>
          <p:cNvSpPr/>
          <p:nvPr/>
        </p:nvSpPr>
        <p:spPr>
          <a:xfrm>
            <a:off x="358775" y="2001356"/>
            <a:ext cx="4118538" cy="7280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>
                <a:solidFill>
                  <a:schemeClr val="tx1"/>
                </a:solidFill>
              </a:rPr>
              <a:t>Currently, we use a lot of </a:t>
            </a:r>
            <a:r>
              <a:rPr lang="en-US" b="1">
                <a:solidFill>
                  <a:srgbClr val="00B050"/>
                </a:solidFill>
              </a:rPr>
              <a:t>standard HTTP client / server </a:t>
            </a:r>
            <a:r>
              <a:rPr lang="en-US">
                <a:solidFill>
                  <a:schemeClr val="tx1"/>
                </a:solidFill>
              </a:rPr>
              <a:t>code to enable communication between microservices, leading to a lot code duplication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72B5F6-3E53-0EB2-B1B9-997545F392CF}"/>
              </a:ext>
            </a:extLst>
          </p:cNvPr>
          <p:cNvSpPr/>
          <p:nvPr/>
        </p:nvSpPr>
        <p:spPr>
          <a:xfrm>
            <a:off x="4666686" y="2001355"/>
            <a:ext cx="4118538" cy="26672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>
                <a:solidFill>
                  <a:schemeClr val="tx1"/>
                </a:solidFill>
              </a:rPr>
              <a:t>Our executors contain </a:t>
            </a:r>
            <a:r>
              <a:rPr lang="en-US" b="1">
                <a:solidFill>
                  <a:srgbClr val="0A5F2D"/>
                </a:solidFill>
              </a:rPr>
              <a:t>a similar code base </a:t>
            </a:r>
            <a:r>
              <a:rPr lang="en-US">
                <a:solidFill>
                  <a:schemeClr val="tx1"/>
                </a:solidFill>
              </a:rPr>
              <a:t>to replicate the functionality of an executor, for instance domain logic or communication to the other microservices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5E7BFF-F308-4DBE-C9D8-9208D433BFC9}"/>
              </a:ext>
            </a:extLst>
          </p:cNvPr>
          <p:cNvCxnSpPr>
            <a:cxnSpLocks/>
          </p:cNvCxnSpPr>
          <p:nvPr/>
        </p:nvCxnSpPr>
        <p:spPr>
          <a:xfrm rot="5400000">
            <a:off x="2424506" y="-208072"/>
            <a:ext cx="0" cy="413146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41C467-229B-BD5F-846B-7362DE107209}"/>
              </a:ext>
            </a:extLst>
          </p:cNvPr>
          <p:cNvCxnSpPr>
            <a:cxnSpLocks/>
          </p:cNvCxnSpPr>
          <p:nvPr/>
        </p:nvCxnSpPr>
        <p:spPr>
          <a:xfrm rot="5400000">
            <a:off x="6719495" y="-208070"/>
            <a:ext cx="0" cy="4131461"/>
          </a:xfrm>
          <a:prstGeom prst="line">
            <a:avLst/>
          </a:prstGeom>
          <a:ln>
            <a:solidFill>
              <a:srgbClr val="0A5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E7C0E12-1E39-546B-3D6E-4A544711F415}"/>
              </a:ext>
            </a:extLst>
          </p:cNvPr>
          <p:cNvSpPr/>
          <p:nvPr/>
        </p:nvSpPr>
        <p:spPr>
          <a:xfrm>
            <a:off x="358775" y="1414247"/>
            <a:ext cx="4131461" cy="4434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600" b="1">
                <a:solidFill>
                  <a:srgbClr val="00B050"/>
                </a:solidFill>
              </a:rPr>
              <a:t>Shared Library for Communication</a:t>
            </a:r>
            <a:endParaRPr lang="en-US" sz="1600" b="1">
              <a:solidFill>
                <a:srgbClr val="00B05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EEF1B1-71D7-D89D-E184-EFA4050A4ACB}"/>
              </a:ext>
            </a:extLst>
          </p:cNvPr>
          <p:cNvSpPr/>
          <p:nvPr/>
        </p:nvSpPr>
        <p:spPr>
          <a:xfrm>
            <a:off x="4653763" y="1414247"/>
            <a:ext cx="4131461" cy="4434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b="1">
                <a:solidFill>
                  <a:srgbClr val="0A5F2D"/>
                </a:solidFill>
              </a:rPr>
              <a:t>Shared Library for Executors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89A8F9F-D21E-20F7-83FC-9D25248AF0F7}"/>
              </a:ext>
            </a:extLst>
          </p:cNvPr>
          <p:cNvCxnSpPr/>
          <p:nvPr/>
        </p:nvCxnSpPr>
        <p:spPr>
          <a:xfrm>
            <a:off x="358775" y="2873113"/>
            <a:ext cx="411853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569DEA-2BE0-097A-C324-EB213A93AF18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291222" y="2736593"/>
            <a:ext cx="253645" cy="253645"/>
            <a:chOff x="982662" y="2655888"/>
            <a:chExt cx="269875" cy="269875"/>
          </a:xfrm>
        </p:grpSpPr>
        <p:sp>
          <p:nvSpPr>
            <p:cNvPr id="37" name="Oval 54">
              <a:extLst>
                <a:ext uri="{FF2B5EF4-FFF2-40B4-BE49-F238E27FC236}">
                  <a16:creationId xmlns:a16="http://schemas.microsoft.com/office/drawing/2014/main" id="{CF702FCB-241B-D5DE-CA39-41FDC67A0A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2662" y="2655888"/>
              <a:ext cx="269875" cy="2698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D22E9F19-985D-2A81-E5EE-30702CE669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9968" y="2742407"/>
              <a:ext cx="174625" cy="96837"/>
            </a:xfrm>
            <a:custGeom>
              <a:avLst/>
              <a:gdLst>
                <a:gd name="T0" fmla="*/ 55 w 110"/>
                <a:gd name="T1" fmla="*/ 0 h 61"/>
                <a:gd name="T2" fmla="*/ 49 w 110"/>
                <a:gd name="T3" fmla="*/ 7 h 61"/>
                <a:gd name="T4" fmla="*/ 0 w 110"/>
                <a:gd name="T5" fmla="*/ 55 h 61"/>
                <a:gd name="T6" fmla="*/ 7 w 110"/>
                <a:gd name="T7" fmla="*/ 61 h 61"/>
                <a:gd name="T8" fmla="*/ 55 w 110"/>
                <a:gd name="T9" fmla="*/ 13 h 61"/>
                <a:gd name="T10" fmla="*/ 103 w 110"/>
                <a:gd name="T11" fmla="*/ 61 h 61"/>
                <a:gd name="T12" fmla="*/ 110 w 110"/>
                <a:gd name="T13" fmla="*/ 55 h 61"/>
                <a:gd name="T14" fmla="*/ 62 w 110"/>
                <a:gd name="T15" fmla="*/ 7 h 61"/>
                <a:gd name="T16" fmla="*/ 55 w 110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61">
                  <a:moveTo>
                    <a:pt x="55" y="0"/>
                  </a:moveTo>
                  <a:lnTo>
                    <a:pt x="49" y="7"/>
                  </a:lnTo>
                  <a:lnTo>
                    <a:pt x="0" y="55"/>
                  </a:lnTo>
                  <a:lnTo>
                    <a:pt x="7" y="61"/>
                  </a:lnTo>
                  <a:lnTo>
                    <a:pt x="55" y="13"/>
                  </a:lnTo>
                  <a:lnTo>
                    <a:pt x="103" y="61"/>
                  </a:lnTo>
                  <a:lnTo>
                    <a:pt x="110" y="55"/>
                  </a:lnTo>
                  <a:lnTo>
                    <a:pt x="62" y="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531D34-5560-67D8-8528-E6373EF2D4A1}"/>
              </a:ext>
            </a:extLst>
          </p:cNvPr>
          <p:cNvCxnSpPr/>
          <p:nvPr/>
        </p:nvCxnSpPr>
        <p:spPr>
          <a:xfrm>
            <a:off x="4666686" y="2873113"/>
            <a:ext cx="4118538" cy="0"/>
          </a:xfrm>
          <a:prstGeom prst="line">
            <a:avLst/>
          </a:prstGeom>
          <a:ln>
            <a:solidFill>
              <a:srgbClr val="0A5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23C80E-80BE-49BC-EA45-BC3F3124AECC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599134" y="2736593"/>
            <a:ext cx="253645" cy="253645"/>
            <a:chOff x="982662" y="2655888"/>
            <a:chExt cx="269875" cy="269875"/>
          </a:xfrm>
        </p:grpSpPr>
        <p:sp>
          <p:nvSpPr>
            <p:cNvPr id="41" name="Oval 54">
              <a:extLst>
                <a:ext uri="{FF2B5EF4-FFF2-40B4-BE49-F238E27FC236}">
                  <a16:creationId xmlns:a16="http://schemas.microsoft.com/office/drawing/2014/main" id="{6E84116F-A879-2636-86BE-6AD066354E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2662" y="2655888"/>
              <a:ext cx="269875" cy="269875"/>
            </a:xfrm>
            <a:prstGeom prst="ellipse">
              <a:avLst/>
            </a:prstGeom>
            <a:solidFill>
              <a:srgbClr val="0A5F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1FC51435-86DD-19CF-BD6E-71683D46EAB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9968" y="2742407"/>
              <a:ext cx="174625" cy="96837"/>
            </a:xfrm>
            <a:custGeom>
              <a:avLst/>
              <a:gdLst>
                <a:gd name="T0" fmla="*/ 55 w 110"/>
                <a:gd name="T1" fmla="*/ 0 h 61"/>
                <a:gd name="T2" fmla="*/ 49 w 110"/>
                <a:gd name="T3" fmla="*/ 7 h 61"/>
                <a:gd name="T4" fmla="*/ 0 w 110"/>
                <a:gd name="T5" fmla="*/ 55 h 61"/>
                <a:gd name="T6" fmla="*/ 7 w 110"/>
                <a:gd name="T7" fmla="*/ 61 h 61"/>
                <a:gd name="T8" fmla="*/ 55 w 110"/>
                <a:gd name="T9" fmla="*/ 13 h 61"/>
                <a:gd name="T10" fmla="*/ 103 w 110"/>
                <a:gd name="T11" fmla="*/ 61 h 61"/>
                <a:gd name="T12" fmla="*/ 110 w 110"/>
                <a:gd name="T13" fmla="*/ 55 h 61"/>
                <a:gd name="T14" fmla="*/ 62 w 110"/>
                <a:gd name="T15" fmla="*/ 7 h 61"/>
                <a:gd name="T16" fmla="*/ 55 w 110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61">
                  <a:moveTo>
                    <a:pt x="55" y="0"/>
                  </a:moveTo>
                  <a:lnTo>
                    <a:pt x="49" y="7"/>
                  </a:lnTo>
                  <a:lnTo>
                    <a:pt x="0" y="55"/>
                  </a:lnTo>
                  <a:lnTo>
                    <a:pt x="7" y="61"/>
                  </a:lnTo>
                  <a:lnTo>
                    <a:pt x="55" y="13"/>
                  </a:lnTo>
                  <a:lnTo>
                    <a:pt x="103" y="61"/>
                  </a:lnTo>
                  <a:lnTo>
                    <a:pt x="110" y="55"/>
                  </a:lnTo>
                  <a:lnTo>
                    <a:pt x="62" y="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6FD1F-9D0E-73C2-8D83-5292A46342BA}"/>
              </a:ext>
            </a:extLst>
          </p:cNvPr>
          <p:cNvSpPr/>
          <p:nvPr/>
        </p:nvSpPr>
        <p:spPr>
          <a:xfrm>
            <a:off x="358775" y="3089886"/>
            <a:ext cx="4118538" cy="7280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We will create </a:t>
            </a:r>
            <a:r>
              <a:rPr lang="en-US" b="1">
                <a:solidFill>
                  <a:srgbClr val="00B050"/>
                </a:solidFill>
              </a:rPr>
              <a:t>a separate helper class library </a:t>
            </a:r>
            <a:r>
              <a:rPr lang="en-US">
                <a:solidFill>
                  <a:schemeClr val="tx1"/>
                </a:solidFill>
              </a:rPr>
              <a:t>that will help us to create more standardized HTTP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requests easily </a:t>
            </a:r>
          </a:p>
          <a:p>
            <a:pPr marL="444500" indent="-28575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Code bundling leads to less duplication </a:t>
            </a:r>
          </a:p>
          <a:p>
            <a:pPr marL="444500" indent="-285750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>
                <a:solidFill>
                  <a:schemeClr val="tx1"/>
                </a:solidFill>
              </a:rPr>
              <a:t>Increased complications &amp; efforts for version mgmt. 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35C67A-481D-0502-E922-D47DA53EF156}"/>
              </a:ext>
            </a:extLst>
          </p:cNvPr>
          <p:cNvSpPr/>
          <p:nvPr/>
        </p:nvSpPr>
        <p:spPr>
          <a:xfrm>
            <a:off x="4666686" y="3089886"/>
            <a:ext cx="4118538" cy="7280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We will build </a:t>
            </a:r>
            <a:r>
              <a:rPr lang="en-US">
                <a:solidFill>
                  <a:schemeClr val="tx2"/>
                </a:solidFill>
              </a:rPr>
              <a:t>a </a:t>
            </a:r>
            <a:r>
              <a:rPr lang="en-US" b="1">
                <a:solidFill>
                  <a:schemeClr val="tx2"/>
                </a:solidFill>
              </a:rPr>
              <a:t>separate executor library </a:t>
            </a:r>
            <a:r>
              <a:rPr lang="en-US">
                <a:solidFill>
                  <a:schemeClr val="tx1"/>
                </a:solidFill>
              </a:rPr>
              <a:t>that implements the common functionality across executors (i.e., everything that is not executor-specific)</a:t>
            </a:r>
          </a:p>
          <a:p>
            <a:pPr marL="444500" indent="-28575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Changes on common functionality of executors implemented at a single place</a:t>
            </a:r>
          </a:p>
          <a:p>
            <a:pPr marL="444500" indent="-285750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>
                <a:solidFill>
                  <a:schemeClr val="tx1"/>
                </a:solidFill>
              </a:rPr>
              <a:t>Increased complications &amp; efforts for version mgmt.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green chat bubbles with black background&#10;&#10;Description automatically generated">
            <a:extLst>
              <a:ext uri="{FF2B5EF4-FFF2-40B4-BE49-F238E27FC236}">
                <a16:creationId xmlns:a16="http://schemas.microsoft.com/office/drawing/2014/main" id="{19C934EF-D174-DF65-F431-DF600E08F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3" y="876448"/>
            <a:ext cx="565787" cy="565787"/>
          </a:xfrm>
          <a:prstGeom prst="rect">
            <a:avLst/>
          </a:prstGeom>
        </p:spPr>
      </p:pic>
      <p:pic>
        <p:nvPicPr>
          <p:cNvPr id="11" name="Picture 10" descr="A green and black image of a person wearing a hard hat&#10;&#10;Description automatically generated">
            <a:extLst>
              <a:ext uri="{FF2B5EF4-FFF2-40B4-BE49-F238E27FC236}">
                <a16:creationId xmlns:a16="http://schemas.microsoft.com/office/drawing/2014/main" id="{20FFAE36-3221-4CAF-77D8-613F32EF7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63" y="828507"/>
            <a:ext cx="661670" cy="6616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61BD2E-E4CC-3173-3982-25F879CB28D6}"/>
              </a:ext>
            </a:extLst>
          </p:cNvPr>
          <p:cNvSpPr/>
          <p:nvPr/>
        </p:nvSpPr>
        <p:spPr>
          <a:xfrm>
            <a:off x="386336" y="707149"/>
            <a:ext cx="1186276" cy="1930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200" i="1">
                <a:solidFill>
                  <a:srgbClr val="A0A0A0"/>
                </a:solidFill>
              </a:rPr>
              <a:t>ADRs 12, 13</a:t>
            </a:r>
            <a:endParaRPr lang="en-US" sz="1200" i="1">
              <a:solidFill>
                <a:srgbClr val="A0A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0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1C0D98C-C6FB-7793-C7F8-4F34DC73A60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8077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1C0D98C-C6FB-7793-C7F8-4F34DC73A6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A931E4A-6E82-5367-BC52-A9547691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CH">
                <a:solidFill>
                  <a:schemeClr val="accent1"/>
                </a:solidFill>
              </a:rPr>
              <a:t>Dynamic Quantum Coupling |</a:t>
            </a:r>
            <a:r>
              <a:rPr lang="de-CH"/>
              <a:t> </a:t>
            </a:r>
            <a:r>
              <a:rPr lang="en-US"/>
              <a:t>Context, Decision &amp; Consequences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D0633-00C3-FB93-ABBB-B940D25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13</a:t>
            </a:fld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6D9776-ACC3-6CC8-C7CE-01C659AB27E3}"/>
              </a:ext>
            </a:extLst>
          </p:cNvPr>
          <p:cNvCxnSpPr>
            <a:cxnSpLocks/>
          </p:cNvCxnSpPr>
          <p:nvPr/>
        </p:nvCxnSpPr>
        <p:spPr>
          <a:xfrm rot="5400000">
            <a:off x="1696327" y="520107"/>
            <a:ext cx="0" cy="267510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B981F5-3F8E-EE37-1F5E-55892DB03723}"/>
              </a:ext>
            </a:extLst>
          </p:cNvPr>
          <p:cNvCxnSpPr>
            <a:cxnSpLocks/>
          </p:cNvCxnSpPr>
          <p:nvPr/>
        </p:nvCxnSpPr>
        <p:spPr>
          <a:xfrm rot="5400000">
            <a:off x="4572002" y="520107"/>
            <a:ext cx="0" cy="2675103"/>
          </a:xfrm>
          <a:prstGeom prst="line">
            <a:avLst/>
          </a:prstGeom>
          <a:ln>
            <a:solidFill>
              <a:srgbClr val="008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40AC6-86B1-1E79-368D-ACD92D8110DE}"/>
              </a:ext>
            </a:extLst>
          </p:cNvPr>
          <p:cNvCxnSpPr>
            <a:cxnSpLocks/>
          </p:cNvCxnSpPr>
          <p:nvPr/>
        </p:nvCxnSpPr>
        <p:spPr>
          <a:xfrm rot="5400000">
            <a:off x="7447675" y="520108"/>
            <a:ext cx="0" cy="2675103"/>
          </a:xfrm>
          <a:prstGeom prst="line">
            <a:avLst/>
          </a:prstGeom>
          <a:ln>
            <a:solidFill>
              <a:srgbClr val="0A5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7F7F8-29D3-1A15-85EC-51AB268BFC7E}"/>
              </a:ext>
            </a:extLst>
          </p:cNvPr>
          <p:cNvSpPr/>
          <p:nvPr/>
        </p:nvSpPr>
        <p:spPr>
          <a:xfrm>
            <a:off x="358775" y="1414247"/>
            <a:ext cx="2675103" cy="4434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600" b="1">
                <a:solidFill>
                  <a:srgbClr val="00B050"/>
                </a:solidFill>
              </a:rPr>
              <a:t>Communication</a:t>
            </a:r>
            <a:endParaRPr lang="en-US" sz="1600" b="1">
              <a:solidFill>
                <a:srgbClr val="00B05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4F6C47-BD69-A9DB-2EE0-0BD02A852AE1}"/>
              </a:ext>
            </a:extLst>
          </p:cNvPr>
          <p:cNvSpPr/>
          <p:nvPr/>
        </p:nvSpPr>
        <p:spPr>
          <a:xfrm>
            <a:off x="3234449" y="1414247"/>
            <a:ext cx="2675103" cy="4434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600" b="1">
                <a:solidFill>
                  <a:srgbClr val="00802F"/>
                </a:solidFill>
              </a:rPr>
              <a:t>Consistency</a:t>
            </a:r>
            <a:endParaRPr lang="en-US" sz="1600" b="1">
              <a:solidFill>
                <a:srgbClr val="00802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63A5DA-8073-F8E6-9B2D-97D942217844}"/>
              </a:ext>
            </a:extLst>
          </p:cNvPr>
          <p:cNvSpPr/>
          <p:nvPr/>
        </p:nvSpPr>
        <p:spPr>
          <a:xfrm>
            <a:off x="6110122" y="1414247"/>
            <a:ext cx="2675103" cy="4434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b="1">
                <a:solidFill>
                  <a:srgbClr val="0A5F2D"/>
                </a:solidFill>
              </a:rPr>
              <a:t>Coordination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8E7571-E766-A5DE-B5FD-7F103C49C37B}"/>
              </a:ext>
            </a:extLst>
          </p:cNvPr>
          <p:cNvSpPr/>
          <p:nvPr/>
        </p:nvSpPr>
        <p:spPr>
          <a:xfrm>
            <a:off x="358775" y="2001355"/>
            <a:ext cx="2675103" cy="81622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>
                <a:solidFill>
                  <a:schemeClr val="tx1"/>
                </a:solidFill>
              </a:rPr>
              <a:t>In our current architecture, microservices communicate via </a:t>
            </a:r>
            <a:r>
              <a:rPr lang="en-US" b="1">
                <a:solidFill>
                  <a:srgbClr val="00B050"/>
                </a:solidFill>
              </a:rPr>
              <a:t>synchronous HTTP calls</a:t>
            </a:r>
            <a:r>
              <a:rPr lang="en-US">
                <a:solidFill>
                  <a:schemeClr val="tx1"/>
                </a:solidFill>
              </a:rPr>
              <a:t>, leading to dynamic quantum entanglement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740BAC4-E212-C97C-E0DD-AF194BFCBEFC}"/>
              </a:ext>
            </a:extLst>
          </p:cNvPr>
          <p:cNvCxnSpPr/>
          <p:nvPr/>
        </p:nvCxnSpPr>
        <p:spPr>
          <a:xfrm>
            <a:off x="358774" y="3048260"/>
            <a:ext cx="267510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405B60-6139-164B-A2A5-32C22B027E88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569505" y="2911740"/>
            <a:ext cx="253645" cy="253645"/>
            <a:chOff x="982662" y="2655888"/>
            <a:chExt cx="269875" cy="269875"/>
          </a:xfrm>
        </p:grpSpPr>
        <p:sp>
          <p:nvSpPr>
            <p:cNvPr id="47" name="Oval 54">
              <a:extLst>
                <a:ext uri="{FF2B5EF4-FFF2-40B4-BE49-F238E27FC236}">
                  <a16:creationId xmlns:a16="http://schemas.microsoft.com/office/drawing/2014/main" id="{4A8055B8-A085-7188-B959-0B07C9419D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2662" y="2655888"/>
              <a:ext cx="269875" cy="26987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55">
              <a:extLst>
                <a:ext uri="{FF2B5EF4-FFF2-40B4-BE49-F238E27FC236}">
                  <a16:creationId xmlns:a16="http://schemas.microsoft.com/office/drawing/2014/main" id="{3D4EF718-A7D1-8140-55B2-CEEA054E3D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9968" y="2742407"/>
              <a:ext cx="174625" cy="96837"/>
            </a:xfrm>
            <a:custGeom>
              <a:avLst/>
              <a:gdLst>
                <a:gd name="T0" fmla="*/ 55 w 110"/>
                <a:gd name="T1" fmla="*/ 0 h 61"/>
                <a:gd name="T2" fmla="*/ 49 w 110"/>
                <a:gd name="T3" fmla="*/ 7 h 61"/>
                <a:gd name="T4" fmla="*/ 0 w 110"/>
                <a:gd name="T5" fmla="*/ 55 h 61"/>
                <a:gd name="T6" fmla="*/ 7 w 110"/>
                <a:gd name="T7" fmla="*/ 61 h 61"/>
                <a:gd name="T8" fmla="*/ 55 w 110"/>
                <a:gd name="T9" fmla="*/ 13 h 61"/>
                <a:gd name="T10" fmla="*/ 103 w 110"/>
                <a:gd name="T11" fmla="*/ 61 h 61"/>
                <a:gd name="T12" fmla="*/ 110 w 110"/>
                <a:gd name="T13" fmla="*/ 55 h 61"/>
                <a:gd name="T14" fmla="*/ 62 w 110"/>
                <a:gd name="T15" fmla="*/ 7 h 61"/>
                <a:gd name="T16" fmla="*/ 55 w 110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61">
                  <a:moveTo>
                    <a:pt x="55" y="0"/>
                  </a:moveTo>
                  <a:lnTo>
                    <a:pt x="49" y="7"/>
                  </a:lnTo>
                  <a:lnTo>
                    <a:pt x="0" y="55"/>
                  </a:lnTo>
                  <a:lnTo>
                    <a:pt x="7" y="61"/>
                  </a:lnTo>
                  <a:lnTo>
                    <a:pt x="55" y="13"/>
                  </a:lnTo>
                  <a:lnTo>
                    <a:pt x="103" y="61"/>
                  </a:lnTo>
                  <a:lnTo>
                    <a:pt x="110" y="55"/>
                  </a:lnTo>
                  <a:lnTo>
                    <a:pt x="62" y="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2136BD18-437F-57B7-E283-003F17CF7A7D}"/>
              </a:ext>
            </a:extLst>
          </p:cNvPr>
          <p:cNvSpPr/>
          <p:nvPr/>
        </p:nvSpPr>
        <p:spPr>
          <a:xfrm>
            <a:off x="358775" y="3266239"/>
            <a:ext cx="2675103" cy="81622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Moving to </a:t>
            </a:r>
            <a:r>
              <a:rPr lang="en-US" b="1">
                <a:solidFill>
                  <a:srgbClr val="00B050"/>
                </a:solidFill>
              </a:rPr>
              <a:t>async communication </a:t>
            </a:r>
            <a:r>
              <a:rPr lang="en-US">
                <a:solidFill>
                  <a:schemeClr val="tx1"/>
                </a:solidFill>
              </a:rPr>
              <a:t>between our microservices (especially for the Executor) will lead to: </a:t>
            </a:r>
          </a:p>
          <a:p>
            <a:pPr marL="444500" indent="-28575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Highly decoupled systems</a:t>
            </a:r>
          </a:p>
          <a:p>
            <a:pPr marL="444500" indent="-28575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Higher performance &amp; scale</a:t>
            </a:r>
          </a:p>
          <a:p>
            <a:pPr marL="444500" indent="-285750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>
                <a:solidFill>
                  <a:schemeClr val="tx1"/>
                </a:solidFill>
              </a:rPr>
              <a:t>Harder code to build / debug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5B6471-7292-3DE6-EA1B-E34BF91B7D95}"/>
              </a:ext>
            </a:extLst>
          </p:cNvPr>
          <p:cNvSpPr/>
          <p:nvPr/>
        </p:nvSpPr>
        <p:spPr>
          <a:xfrm>
            <a:off x="3234449" y="2001355"/>
            <a:ext cx="2675103" cy="81622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>
                <a:solidFill>
                  <a:schemeClr val="tx1"/>
                </a:solidFill>
              </a:rPr>
              <a:t>We maintain consistency across our microservices in our architecture  </a:t>
            </a:r>
            <a:r>
              <a:rPr lang="en-US" b="1">
                <a:solidFill>
                  <a:schemeClr val="accent1"/>
                </a:solidFill>
              </a:rPr>
              <a:t>through events </a:t>
            </a:r>
            <a:r>
              <a:rPr lang="en-US">
                <a:solidFill>
                  <a:schemeClr val="tx1"/>
                </a:solidFill>
              </a:rPr>
              <a:t>(e.g., status updates)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A9E986-9C50-17F6-5FF2-DAA7ECFEACBE}"/>
              </a:ext>
            </a:extLst>
          </p:cNvPr>
          <p:cNvSpPr/>
          <p:nvPr/>
        </p:nvSpPr>
        <p:spPr>
          <a:xfrm>
            <a:off x="3234449" y="3266239"/>
            <a:ext cx="2675103" cy="81622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To maintain eventual consistency, we need to </a:t>
            </a:r>
            <a:r>
              <a:rPr lang="en-US" b="1">
                <a:solidFill>
                  <a:schemeClr val="accent1"/>
                </a:solidFill>
              </a:rPr>
              <a:t>synchronize data into consistent state </a:t>
            </a:r>
            <a:r>
              <a:rPr lang="en-US">
                <a:solidFill>
                  <a:schemeClr val="tx1"/>
                </a:solidFill>
              </a:rPr>
              <a:t>(e.g., </a:t>
            </a:r>
            <a:r>
              <a:rPr lang="en-US" spc="-50">
                <a:solidFill>
                  <a:schemeClr val="tx1"/>
                </a:solidFill>
              </a:rPr>
              <a:t>Task updates</a:t>
            </a:r>
            <a:r>
              <a:rPr lang="en-US">
                <a:solidFill>
                  <a:schemeClr val="tx1"/>
                </a:solidFill>
              </a:rPr>
              <a:t>)</a:t>
            </a:r>
          </a:p>
          <a:p>
            <a:pPr marL="444500" indent="-28575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More resilient to NW failures</a:t>
            </a:r>
          </a:p>
          <a:p>
            <a:pPr marL="444500" indent="-28575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Higher scalability </a:t>
            </a:r>
          </a:p>
          <a:p>
            <a:pPr marL="444500" indent="-285750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>
                <a:solidFill>
                  <a:schemeClr val="tx1"/>
                </a:solidFill>
              </a:rPr>
              <a:t>Harder code to manage / debug</a:t>
            </a:r>
          </a:p>
          <a:p>
            <a:pPr marL="444500" indent="-28575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0FC8FA3-D57C-7193-4E64-BFE23919FC48}"/>
              </a:ext>
            </a:extLst>
          </p:cNvPr>
          <p:cNvCxnSpPr/>
          <p:nvPr/>
        </p:nvCxnSpPr>
        <p:spPr>
          <a:xfrm>
            <a:off x="3234449" y="3048260"/>
            <a:ext cx="26751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2356F16-684A-A1E4-64CD-F955C7FE8353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4445178" y="2911740"/>
            <a:ext cx="253645" cy="253645"/>
            <a:chOff x="982662" y="2655888"/>
            <a:chExt cx="269875" cy="269875"/>
          </a:xfrm>
        </p:grpSpPr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0AFD889C-267D-803C-671F-DFCB24F1B4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2662" y="2655888"/>
              <a:ext cx="269875" cy="269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70C3D1BE-80B0-3D25-DC9A-00F9DDB530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9968" y="2742407"/>
              <a:ext cx="174625" cy="96837"/>
            </a:xfrm>
            <a:custGeom>
              <a:avLst/>
              <a:gdLst>
                <a:gd name="T0" fmla="*/ 55 w 110"/>
                <a:gd name="T1" fmla="*/ 0 h 61"/>
                <a:gd name="T2" fmla="*/ 49 w 110"/>
                <a:gd name="T3" fmla="*/ 7 h 61"/>
                <a:gd name="T4" fmla="*/ 0 w 110"/>
                <a:gd name="T5" fmla="*/ 55 h 61"/>
                <a:gd name="T6" fmla="*/ 7 w 110"/>
                <a:gd name="T7" fmla="*/ 61 h 61"/>
                <a:gd name="T8" fmla="*/ 55 w 110"/>
                <a:gd name="T9" fmla="*/ 13 h 61"/>
                <a:gd name="T10" fmla="*/ 103 w 110"/>
                <a:gd name="T11" fmla="*/ 61 h 61"/>
                <a:gd name="T12" fmla="*/ 110 w 110"/>
                <a:gd name="T13" fmla="*/ 55 h 61"/>
                <a:gd name="T14" fmla="*/ 62 w 110"/>
                <a:gd name="T15" fmla="*/ 7 h 61"/>
                <a:gd name="T16" fmla="*/ 55 w 110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61">
                  <a:moveTo>
                    <a:pt x="55" y="0"/>
                  </a:moveTo>
                  <a:lnTo>
                    <a:pt x="49" y="7"/>
                  </a:lnTo>
                  <a:lnTo>
                    <a:pt x="0" y="55"/>
                  </a:lnTo>
                  <a:lnTo>
                    <a:pt x="7" y="61"/>
                  </a:lnTo>
                  <a:lnTo>
                    <a:pt x="55" y="13"/>
                  </a:lnTo>
                  <a:lnTo>
                    <a:pt x="103" y="61"/>
                  </a:lnTo>
                  <a:lnTo>
                    <a:pt x="110" y="55"/>
                  </a:lnTo>
                  <a:lnTo>
                    <a:pt x="62" y="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64F7A4E-4121-83AD-504B-B42B655B67B1}"/>
              </a:ext>
            </a:extLst>
          </p:cNvPr>
          <p:cNvSpPr/>
          <p:nvPr/>
        </p:nvSpPr>
        <p:spPr>
          <a:xfrm>
            <a:off x="6110122" y="2001355"/>
            <a:ext cx="2675103" cy="81622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>
                <a:solidFill>
                  <a:schemeClr val="tx1"/>
                </a:solidFill>
              </a:rPr>
              <a:t>Currently, we have not implemented an orchestrator – once a task is added to the list, the info / action moves from one service to the next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2D8AE55-2F7F-F53B-8182-D12214C45B17}"/>
              </a:ext>
            </a:extLst>
          </p:cNvPr>
          <p:cNvSpPr/>
          <p:nvPr/>
        </p:nvSpPr>
        <p:spPr>
          <a:xfrm>
            <a:off x="6110122" y="3266239"/>
            <a:ext cx="2675103" cy="81622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We will focus on </a:t>
            </a:r>
            <a:r>
              <a:rPr lang="en-US" b="1">
                <a:solidFill>
                  <a:srgbClr val="0A5F2D"/>
                </a:solidFill>
              </a:rPr>
              <a:t>choreography</a:t>
            </a:r>
            <a:r>
              <a:rPr lang="en-US" b="1">
                <a:solidFill>
                  <a:schemeClr val="accent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(vs. orchestration) as our fundamental coordination pattern</a:t>
            </a:r>
          </a:p>
          <a:p>
            <a:pPr marL="444500" indent="-28575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Higher scalability, fault tolerance and responsiveness</a:t>
            </a:r>
          </a:p>
          <a:p>
            <a:pPr marL="444500" indent="-285750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>
                <a:solidFill>
                  <a:schemeClr val="tx1"/>
                </a:solidFill>
              </a:rPr>
              <a:t>More difficult state mgmt. 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DC3122-EDBF-1AD5-4942-512B7E806D47}"/>
              </a:ext>
            </a:extLst>
          </p:cNvPr>
          <p:cNvCxnSpPr/>
          <p:nvPr/>
        </p:nvCxnSpPr>
        <p:spPr>
          <a:xfrm>
            <a:off x="6110122" y="3048260"/>
            <a:ext cx="2675103" cy="0"/>
          </a:xfrm>
          <a:prstGeom prst="line">
            <a:avLst/>
          </a:prstGeom>
          <a:ln>
            <a:solidFill>
              <a:srgbClr val="0A5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07E3159-09F7-8C85-0EC1-584B24C1F0E0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320851" y="2911740"/>
            <a:ext cx="253645" cy="253645"/>
            <a:chOff x="982662" y="2655888"/>
            <a:chExt cx="269875" cy="269875"/>
          </a:xfrm>
        </p:grpSpPr>
        <p:sp>
          <p:nvSpPr>
            <p:cNvPr id="66" name="Oval 54">
              <a:extLst>
                <a:ext uri="{FF2B5EF4-FFF2-40B4-BE49-F238E27FC236}">
                  <a16:creationId xmlns:a16="http://schemas.microsoft.com/office/drawing/2014/main" id="{64076E9F-394D-E28C-D815-BB9A90059D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2662" y="2655888"/>
              <a:ext cx="269875" cy="269875"/>
            </a:xfrm>
            <a:prstGeom prst="ellipse">
              <a:avLst/>
            </a:prstGeom>
            <a:solidFill>
              <a:srgbClr val="0A5F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113D3080-A89F-7979-0BEE-52E4230834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9968" y="2742407"/>
              <a:ext cx="174625" cy="96837"/>
            </a:xfrm>
            <a:custGeom>
              <a:avLst/>
              <a:gdLst>
                <a:gd name="T0" fmla="*/ 55 w 110"/>
                <a:gd name="T1" fmla="*/ 0 h 61"/>
                <a:gd name="T2" fmla="*/ 49 w 110"/>
                <a:gd name="T3" fmla="*/ 7 h 61"/>
                <a:gd name="T4" fmla="*/ 0 w 110"/>
                <a:gd name="T5" fmla="*/ 55 h 61"/>
                <a:gd name="T6" fmla="*/ 7 w 110"/>
                <a:gd name="T7" fmla="*/ 61 h 61"/>
                <a:gd name="T8" fmla="*/ 55 w 110"/>
                <a:gd name="T9" fmla="*/ 13 h 61"/>
                <a:gd name="T10" fmla="*/ 103 w 110"/>
                <a:gd name="T11" fmla="*/ 61 h 61"/>
                <a:gd name="T12" fmla="*/ 110 w 110"/>
                <a:gd name="T13" fmla="*/ 55 h 61"/>
                <a:gd name="T14" fmla="*/ 62 w 110"/>
                <a:gd name="T15" fmla="*/ 7 h 61"/>
                <a:gd name="T16" fmla="*/ 55 w 110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61">
                  <a:moveTo>
                    <a:pt x="55" y="0"/>
                  </a:moveTo>
                  <a:lnTo>
                    <a:pt x="49" y="7"/>
                  </a:lnTo>
                  <a:lnTo>
                    <a:pt x="0" y="55"/>
                  </a:lnTo>
                  <a:lnTo>
                    <a:pt x="7" y="61"/>
                  </a:lnTo>
                  <a:lnTo>
                    <a:pt x="55" y="13"/>
                  </a:lnTo>
                  <a:lnTo>
                    <a:pt x="103" y="61"/>
                  </a:lnTo>
                  <a:lnTo>
                    <a:pt x="110" y="55"/>
                  </a:lnTo>
                  <a:lnTo>
                    <a:pt x="62" y="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 descr="A green gear with arrows around it&#10;&#10;Description automatically generated">
            <a:extLst>
              <a:ext uri="{FF2B5EF4-FFF2-40B4-BE49-F238E27FC236}">
                <a16:creationId xmlns:a16="http://schemas.microsoft.com/office/drawing/2014/main" id="{45DE4C4D-9879-9E02-4C98-56B3ABA83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00" y="838902"/>
            <a:ext cx="596670" cy="596670"/>
          </a:xfrm>
          <a:prstGeom prst="rect">
            <a:avLst/>
          </a:prstGeom>
        </p:spPr>
      </p:pic>
      <p:pic>
        <p:nvPicPr>
          <p:cNvPr id="12" name="Picture 11" descr="A green and black logo&#10;&#10;Description automatically generated">
            <a:extLst>
              <a:ext uri="{FF2B5EF4-FFF2-40B4-BE49-F238E27FC236}">
                <a16:creationId xmlns:a16="http://schemas.microsoft.com/office/drawing/2014/main" id="{89533FAA-EE41-C3C5-7144-DD78D8B41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22" y="890680"/>
            <a:ext cx="493115" cy="493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133766-3BBB-6634-6C66-450179568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6" y="873280"/>
            <a:ext cx="527915" cy="5279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12C9E26-9EC5-EAE4-D9B1-984041A7CC2C}"/>
              </a:ext>
            </a:extLst>
          </p:cNvPr>
          <p:cNvSpPr/>
          <p:nvPr/>
        </p:nvSpPr>
        <p:spPr>
          <a:xfrm>
            <a:off x="386336" y="707149"/>
            <a:ext cx="1186276" cy="1930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200" i="1">
                <a:solidFill>
                  <a:srgbClr val="A0A0A0"/>
                </a:solidFill>
              </a:rPr>
              <a:t>ADR 11</a:t>
            </a:r>
            <a:endParaRPr lang="en-US" sz="1200" i="1">
              <a:solidFill>
                <a:srgbClr val="A0A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96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Software Architecture</a:t>
            </a:r>
          </a:p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Selected Architecture Decisions</a:t>
            </a:r>
          </a:p>
          <a:p>
            <a:pPr>
              <a:spcAft>
                <a:spcPts val="300"/>
              </a:spcAft>
            </a:pPr>
            <a:r>
              <a:rPr lang="en-US" sz="1800" b="1">
                <a:solidFill>
                  <a:schemeClr val="accent1"/>
                </a:solidFill>
              </a:rPr>
              <a:t>Performance &amp; Testing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JMeter</a:t>
            </a:r>
          </a:p>
          <a:p>
            <a:pPr marL="628650" lvl="1" indent="-285750">
              <a:spcAft>
                <a:spcPts val="2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ChaosMonkey</a:t>
            </a:r>
          </a:p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Demonstration</a:t>
            </a:r>
          </a:p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Key Takeaways &amp; 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 descr="A gray and white drawing compass on a computer screen&#10;&#10;Description automatically generated">
            <a:extLst>
              <a:ext uri="{FF2B5EF4-FFF2-40B4-BE49-F238E27FC236}">
                <a16:creationId xmlns:a16="http://schemas.microsoft.com/office/drawing/2014/main" id="{77D3CBF6-D334-1C15-F6B7-2B8739240D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36" y="569685"/>
            <a:ext cx="597807" cy="597807"/>
          </a:xfrm>
          <a:prstGeom prst="rect">
            <a:avLst/>
          </a:prstGeom>
        </p:spPr>
      </p:pic>
      <p:pic>
        <p:nvPicPr>
          <p:cNvPr id="12" name="Picture 11" descr="A white gavel and a black background&#10;&#10;Description automatically generated">
            <a:extLst>
              <a:ext uri="{FF2B5EF4-FFF2-40B4-BE49-F238E27FC236}">
                <a16:creationId xmlns:a16="http://schemas.microsoft.com/office/drawing/2014/main" id="{0F102779-9818-138B-DA93-F5CB273594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00" y="1276866"/>
            <a:ext cx="622080" cy="622080"/>
          </a:xfrm>
          <a:prstGeom prst="rect">
            <a:avLst/>
          </a:prstGeom>
        </p:spPr>
      </p:pic>
      <p:pic>
        <p:nvPicPr>
          <p:cNvPr id="17" name="Picture 16" descr="A green gauge with a needle&#10;&#10;Description automatically generated">
            <a:extLst>
              <a:ext uri="{FF2B5EF4-FFF2-40B4-BE49-F238E27FC236}">
                <a16:creationId xmlns:a16="http://schemas.microsoft.com/office/drawing/2014/main" id="{7B3DF3DA-2CA6-8402-F8CB-80CE48D3C9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59" y="2008320"/>
            <a:ext cx="590961" cy="590961"/>
          </a:xfrm>
          <a:prstGeom prst="rect">
            <a:avLst/>
          </a:prstGeom>
        </p:spPr>
      </p:pic>
      <p:pic>
        <p:nvPicPr>
          <p:cNvPr id="23" name="Picture 22" descr="A grey and black check mark on a paper&#10;&#10;Description automatically generated">
            <a:extLst>
              <a:ext uri="{FF2B5EF4-FFF2-40B4-BE49-F238E27FC236}">
                <a16:creationId xmlns:a16="http://schemas.microsoft.com/office/drawing/2014/main" id="{8A7942AE-D3AC-9467-8CAC-5CA5127075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13" y="3987717"/>
            <a:ext cx="503854" cy="503854"/>
          </a:xfrm>
          <a:prstGeom prst="rect">
            <a:avLst/>
          </a:prstGeom>
        </p:spPr>
      </p:pic>
      <p:pic>
        <p:nvPicPr>
          <p:cNvPr id="33" name="Picture 32" descr="A white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F3DD4725-BCE4-0CCB-3506-DA15780BD8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54" y="3242145"/>
            <a:ext cx="700772" cy="70077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5954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4BBA5EF-C235-0277-E8C5-F5AA14B5E1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5088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BBA5EF-C235-0277-E8C5-F5AA14B5E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EA3EC85-9068-5048-328C-67648F5E5956}"/>
              </a:ext>
            </a:extLst>
          </p:cNvPr>
          <p:cNvSpPr/>
          <p:nvPr/>
        </p:nvSpPr>
        <p:spPr>
          <a:xfrm>
            <a:off x="0" y="0"/>
            <a:ext cx="2578100" cy="51435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298EBF3A-A6BA-A692-3C9F-B592AEA707B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30070-B451-AB78-FAA7-89ACA9E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266919"/>
            <a:ext cx="2010396" cy="609662"/>
          </a:xfrm>
        </p:spPr>
        <p:txBody>
          <a:bodyPr vert="horz" anchor="ctr"/>
          <a:lstStyle/>
          <a:p>
            <a:r>
              <a:rPr lang="en-US">
                <a:solidFill>
                  <a:schemeClr val="accent2"/>
                </a:solidFill>
              </a:rPr>
              <a:t>JMeter | </a:t>
            </a:r>
            <a:r>
              <a:rPr lang="en-US">
                <a:solidFill>
                  <a:schemeClr val="bg1"/>
                </a:solidFill>
              </a:rPr>
              <a:t>We ran the following tests </a:t>
            </a:r>
            <a:br>
              <a:rPr lang="en-US"/>
            </a:b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9A75-8E2B-9038-6CC7-6FD6A47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2EF845-6F4C-4F17-A782-7F3D37082D6C}"/>
              </a:ext>
            </a:extLst>
          </p:cNvPr>
          <p:cNvSpPr/>
          <p:nvPr/>
        </p:nvSpPr>
        <p:spPr>
          <a:xfrm>
            <a:off x="3229338" y="1008946"/>
            <a:ext cx="312516" cy="312516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F2046-5F8F-CF04-06AA-B300B884E143}"/>
              </a:ext>
            </a:extLst>
          </p:cNvPr>
          <p:cNvSpPr/>
          <p:nvPr/>
        </p:nvSpPr>
        <p:spPr>
          <a:xfrm>
            <a:off x="3229338" y="1715976"/>
            <a:ext cx="312516" cy="312516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08222EE-315D-CFC3-C0AA-F10AD447030D}"/>
              </a:ext>
            </a:extLst>
          </p:cNvPr>
          <p:cNvSpPr/>
          <p:nvPr/>
        </p:nvSpPr>
        <p:spPr>
          <a:xfrm>
            <a:off x="3229338" y="2564065"/>
            <a:ext cx="312516" cy="312516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4D490C-1AEE-8E91-4006-A18700DE4097}"/>
              </a:ext>
            </a:extLst>
          </p:cNvPr>
          <p:cNvSpPr txBox="1"/>
          <p:nvPr/>
        </p:nvSpPr>
        <p:spPr>
          <a:xfrm>
            <a:off x="2926079" y="476017"/>
            <a:ext cx="585914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>
                <a:solidFill>
                  <a:srgbClr val="00B050"/>
                </a:solidFill>
              </a:rPr>
              <a:t>Local Environment </a:t>
            </a:r>
            <a:r>
              <a:rPr lang="en-US" sz="1600" i="1">
                <a:solidFill>
                  <a:srgbClr val="00B050"/>
                </a:solidFill>
              </a:rPr>
              <a:t>(with docker)</a:t>
            </a:r>
            <a:endParaRPr lang="en-US" sz="1800" i="1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6D66AC-127E-25F1-E9D4-9CA1BB189EFE}"/>
              </a:ext>
            </a:extLst>
          </p:cNvPr>
          <p:cNvSpPr txBox="1"/>
          <p:nvPr/>
        </p:nvSpPr>
        <p:spPr>
          <a:xfrm>
            <a:off x="2926079" y="3229801"/>
            <a:ext cx="585914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>
                <a:solidFill>
                  <a:schemeClr val="tx2"/>
                </a:solidFill>
              </a:rPr>
              <a:t>VM Environment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B9346B-AA37-4E6F-71A0-8594887A0774}"/>
              </a:ext>
            </a:extLst>
          </p:cNvPr>
          <p:cNvCxnSpPr/>
          <p:nvPr/>
        </p:nvCxnSpPr>
        <p:spPr>
          <a:xfrm>
            <a:off x="2926079" y="814869"/>
            <a:ext cx="585914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1C6098-FC73-4D1A-5996-A32A0DD7791D}"/>
              </a:ext>
            </a:extLst>
          </p:cNvPr>
          <p:cNvCxnSpPr/>
          <p:nvPr/>
        </p:nvCxnSpPr>
        <p:spPr>
          <a:xfrm>
            <a:off x="2926079" y="3580882"/>
            <a:ext cx="585914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5E7227-2B3D-6F1D-D2C2-EE56631B27D2}"/>
              </a:ext>
            </a:extLst>
          </p:cNvPr>
          <p:cNvSpPr txBox="1"/>
          <p:nvPr/>
        </p:nvSpPr>
        <p:spPr>
          <a:xfrm>
            <a:off x="3703900" y="1008946"/>
            <a:ext cx="4780343" cy="4693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>
              <a:spcAft>
                <a:spcPts val="300"/>
              </a:spcAft>
            </a:pPr>
            <a:r>
              <a:rPr lang="en-US" sz="1400"/>
              <a:t>Throughput Analysis with POST tasks requests</a:t>
            </a:r>
          </a:p>
          <a:p>
            <a:pPr marL="625475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/>
              <a:t>Without cache clearance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C78588-182E-E417-7303-77D79CF390DF}"/>
              </a:ext>
            </a:extLst>
          </p:cNvPr>
          <p:cNvSpPr txBox="1"/>
          <p:nvPr/>
        </p:nvSpPr>
        <p:spPr>
          <a:xfrm>
            <a:off x="3703901" y="1715976"/>
            <a:ext cx="4780344" cy="7232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>
              <a:spcAft>
                <a:spcPts val="300"/>
              </a:spcAft>
            </a:pPr>
            <a:r>
              <a:rPr lang="en-US" sz="1400"/>
              <a:t>Throughput Analysis with POST and GET tasks request</a:t>
            </a:r>
          </a:p>
          <a:p>
            <a:pPr marL="625475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/>
              <a:t>Without cache clearance</a:t>
            </a:r>
          </a:p>
          <a:p>
            <a:pPr marL="625475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/>
              <a:t>With cache clearance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1D721F-78F9-42DC-2E9E-66F175718703}"/>
              </a:ext>
            </a:extLst>
          </p:cNvPr>
          <p:cNvSpPr txBox="1"/>
          <p:nvPr/>
        </p:nvSpPr>
        <p:spPr>
          <a:xfrm>
            <a:off x="3703901" y="2564065"/>
            <a:ext cx="4780344" cy="4693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>
              <a:spcAft>
                <a:spcPts val="300"/>
              </a:spcAft>
            </a:pPr>
            <a:r>
              <a:rPr lang="en-US" sz="1400"/>
              <a:t>Throughput Analysis with GET roster request</a:t>
            </a:r>
          </a:p>
          <a:p>
            <a:pPr marL="625475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/>
              <a:t>Without cache clearance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7E210C-D3FD-25FF-BB46-51A2EECF33E9}"/>
              </a:ext>
            </a:extLst>
          </p:cNvPr>
          <p:cNvSpPr/>
          <p:nvPr/>
        </p:nvSpPr>
        <p:spPr>
          <a:xfrm>
            <a:off x="3229338" y="3779988"/>
            <a:ext cx="312516" cy="312516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b="1"/>
              <a:t>4</a:t>
            </a:r>
            <a:endParaRPr lang="en-US" sz="16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2D4EAA-AA08-3C93-2EAA-FFAF330CB1CF}"/>
              </a:ext>
            </a:extLst>
          </p:cNvPr>
          <p:cNvSpPr txBox="1"/>
          <p:nvPr/>
        </p:nvSpPr>
        <p:spPr>
          <a:xfrm>
            <a:off x="3703901" y="3779988"/>
            <a:ext cx="4780344" cy="4693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>
              <a:spcAft>
                <a:spcPts val="300"/>
              </a:spcAft>
            </a:pPr>
            <a:r>
              <a:rPr lang="en-US" sz="1400"/>
              <a:t>Throughput Analysis with POST and GET tasks request</a:t>
            </a:r>
          </a:p>
          <a:p>
            <a:pPr marL="625475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/>
              <a:t>Without cache clearance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3519BC-714A-83B0-45F6-A88064F9AFEE}"/>
              </a:ext>
            </a:extLst>
          </p:cNvPr>
          <p:cNvGrpSpPr>
            <a:grpSpLocks noChangeAspect="1"/>
          </p:cNvGrpSpPr>
          <p:nvPr/>
        </p:nvGrpSpPr>
        <p:grpSpPr>
          <a:xfrm>
            <a:off x="3966938" y="1951643"/>
            <a:ext cx="239302" cy="239302"/>
            <a:chOff x="2726370" y="3463925"/>
            <a:chExt cx="269875" cy="269875"/>
          </a:xfrm>
        </p:grpSpPr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F5C7E508-F1EB-16B9-8DBD-B129B41D4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370" y="3463925"/>
              <a:ext cx="269875" cy="269875"/>
            </a:xfrm>
            <a:prstGeom prst="ellipse">
              <a:avLst/>
            </a:prstGeom>
            <a:solidFill>
              <a:srgbClr val="E71C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7B1E0CC4-EC3C-F7D4-FCB8-2286DB898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3520" y="3522663"/>
              <a:ext cx="157162" cy="150812"/>
            </a:xfrm>
            <a:custGeom>
              <a:avLst/>
              <a:gdLst>
                <a:gd name="T0" fmla="*/ 704 w 736"/>
                <a:gd name="T1" fmla="*/ 250 h 709"/>
                <a:gd name="T2" fmla="*/ 496 w 736"/>
                <a:gd name="T3" fmla="*/ 218 h 709"/>
                <a:gd name="T4" fmla="*/ 392 w 736"/>
                <a:gd name="T5" fmla="*/ 24 h 709"/>
                <a:gd name="T6" fmla="*/ 336 w 736"/>
                <a:gd name="T7" fmla="*/ 24 h 709"/>
                <a:gd name="T8" fmla="*/ 240 w 736"/>
                <a:gd name="T9" fmla="*/ 218 h 709"/>
                <a:gd name="T10" fmla="*/ 24 w 736"/>
                <a:gd name="T11" fmla="*/ 242 h 709"/>
                <a:gd name="T12" fmla="*/ 0 w 736"/>
                <a:gd name="T13" fmla="*/ 266 h 709"/>
                <a:gd name="T14" fmla="*/ 8 w 736"/>
                <a:gd name="T15" fmla="*/ 290 h 709"/>
                <a:gd name="T16" fmla="*/ 168 w 736"/>
                <a:gd name="T17" fmla="*/ 451 h 709"/>
                <a:gd name="T18" fmla="*/ 128 w 736"/>
                <a:gd name="T19" fmla="*/ 661 h 709"/>
                <a:gd name="T20" fmla="*/ 144 w 736"/>
                <a:gd name="T21" fmla="*/ 693 h 709"/>
                <a:gd name="T22" fmla="*/ 176 w 736"/>
                <a:gd name="T23" fmla="*/ 701 h 709"/>
                <a:gd name="T24" fmla="*/ 360 w 736"/>
                <a:gd name="T25" fmla="*/ 597 h 709"/>
                <a:gd name="T26" fmla="*/ 552 w 736"/>
                <a:gd name="T27" fmla="*/ 709 h 709"/>
                <a:gd name="T28" fmla="*/ 568 w 736"/>
                <a:gd name="T29" fmla="*/ 709 h 709"/>
                <a:gd name="T30" fmla="*/ 584 w 736"/>
                <a:gd name="T31" fmla="*/ 709 h 709"/>
                <a:gd name="T32" fmla="*/ 600 w 736"/>
                <a:gd name="T33" fmla="*/ 677 h 709"/>
                <a:gd name="T34" fmla="*/ 568 w 736"/>
                <a:gd name="T35" fmla="*/ 451 h 709"/>
                <a:gd name="T36" fmla="*/ 720 w 736"/>
                <a:gd name="T37" fmla="*/ 306 h 709"/>
                <a:gd name="T38" fmla="*/ 728 w 736"/>
                <a:gd name="T39" fmla="*/ 274 h 709"/>
                <a:gd name="T40" fmla="*/ 704 w 736"/>
                <a:gd name="T41" fmla="*/ 250 h 709"/>
                <a:gd name="T42" fmla="*/ 512 w 736"/>
                <a:gd name="T43" fmla="*/ 419 h 709"/>
                <a:gd name="T44" fmla="*/ 504 w 736"/>
                <a:gd name="T45" fmla="*/ 443 h 709"/>
                <a:gd name="T46" fmla="*/ 528 w 736"/>
                <a:gd name="T47" fmla="*/ 621 h 709"/>
                <a:gd name="T48" fmla="*/ 384 w 736"/>
                <a:gd name="T49" fmla="*/ 532 h 709"/>
                <a:gd name="T50" fmla="*/ 360 w 736"/>
                <a:gd name="T51" fmla="*/ 532 h 709"/>
                <a:gd name="T52" fmla="*/ 352 w 736"/>
                <a:gd name="T53" fmla="*/ 532 h 709"/>
                <a:gd name="T54" fmla="*/ 208 w 736"/>
                <a:gd name="T55" fmla="*/ 613 h 709"/>
                <a:gd name="T56" fmla="*/ 232 w 736"/>
                <a:gd name="T57" fmla="*/ 443 h 709"/>
                <a:gd name="T58" fmla="*/ 224 w 736"/>
                <a:gd name="T59" fmla="*/ 419 h 709"/>
                <a:gd name="T60" fmla="*/ 104 w 736"/>
                <a:gd name="T61" fmla="*/ 298 h 709"/>
                <a:gd name="T62" fmla="*/ 264 w 736"/>
                <a:gd name="T63" fmla="*/ 282 h 709"/>
                <a:gd name="T64" fmla="*/ 288 w 736"/>
                <a:gd name="T65" fmla="*/ 266 h 709"/>
                <a:gd name="T66" fmla="*/ 360 w 736"/>
                <a:gd name="T67" fmla="*/ 105 h 709"/>
                <a:gd name="T68" fmla="*/ 440 w 736"/>
                <a:gd name="T69" fmla="*/ 266 h 709"/>
                <a:gd name="T70" fmla="*/ 464 w 736"/>
                <a:gd name="T71" fmla="*/ 282 h 709"/>
                <a:gd name="T72" fmla="*/ 632 w 736"/>
                <a:gd name="T73" fmla="*/ 306 h 709"/>
                <a:gd name="T74" fmla="*/ 512 w 736"/>
                <a:gd name="T75" fmla="*/ 41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6" h="709">
                  <a:moveTo>
                    <a:pt x="704" y="250"/>
                  </a:moveTo>
                  <a:cubicBezTo>
                    <a:pt x="704" y="250"/>
                    <a:pt x="704" y="250"/>
                    <a:pt x="496" y="218"/>
                  </a:cubicBezTo>
                  <a:cubicBezTo>
                    <a:pt x="496" y="218"/>
                    <a:pt x="496" y="218"/>
                    <a:pt x="392" y="24"/>
                  </a:cubicBezTo>
                  <a:cubicBezTo>
                    <a:pt x="384" y="0"/>
                    <a:pt x="352" y="0"/>
                    <a:pt x="336" y="24"/>
                  </a:cubicBezTo>
                  <a:cubicBezTo>
                    <a:pt x="336" y="24"/>
                    <a:pt x="336" y="24"/>
                    <a:pt x="240" y="218"/>
                  </a:cubicBezTo>
                  <a:cubicBezTo>
                    <a:pt x="240" y="218"/>
                    <a:pt x="240" y="218"/>
                    <a:pt x="24" y="242"/>
                  </a:cubicBezTo>
                  <a:cubicBezTo>
                    <a:pt x="16" y="242"/>
                    <a:pt x="8" y="250"/>
                    <a:pt x="0" y="266"/>
                  </a:cubicBezTo>
                  <a:cubicBezTo>
                    <a:pt x="0" y="274"/>
                    <a:pt x="0" y="290"/>
                    <a:pt x="8" y="290"/>
                  </a:cubicBezTo>
                  <a:cubicBezTo>
                    <a:pt x="8" y="290"/>
                    <a:pt x="8" y="290"/>
                    <a:pt x="168" y="451"/>
                  </a:cubicBezTo>
                  <a:cubicBezTo>
                    <a:pt x="168" y="451"/>
                    <a:pt x="168" y="451"/>
                    <a:pt x="128" y="661"/>
                  </a:cubicBezTo>
                  <a:cubicBezTo>
                    <a:pt x="128" y="677"/>
                    <a:pt x="136" y="685"/>
                    <a:pt x="144" y="693"/>
                  </a:cubicBezTo>
                  <a:cubicBezTo>
                    <a:pt x="160" y="701"/>
                    <a:pt x="168" y="701"/>
                    <a:pt x="176" y="701"/>
                  </a:cubicBezTo>
                  <a:cubicBezTo>
                    <a:pt x="176" y="701"/>
                    <a:pt x="176" y="701"/>
                    <a:pt x="360" y="597"/>
                  </a:cubicBezTo>
                  <a:cubicBezTo>
                    <a:pt x="360" y="597"/>
                    <a:pt x="360" y="597"/>
                    <a:pt x="552" y="709"/>
                  </a:cubicBezTo>
                  <a:cubicBezTo>
                    <a:pt x="560" y="709"/>
                    <a:pt x="560" y="709"/>
                    <a:pt x="568" y="709"/>
                  </a:cubicBezTo>
                  <a:cubicBezTo>
                    <a:pt x="576" y="709"/>
                    <a:pt x="584" y="709"/>
                    <a:pt x="584" y="709"/>
                  </a:cubicBezTo>
                  <a:cubicBezTo>
                    <a:pt x="600" y="701"/>
                    <a:pt x="600" y="685"/>
                    <a:pt x="600" y="677"/>
                  </a:cubicBezTo>
                  <a:cubicBezTo>
                    <a:pt x="600" y="677"/>
                    <a:pt x="600" y="677"/>
                    <a:pt x="568" y="451"/>
                  </a:cubicBezTo>
                  <a:cubicBezTo>
                    <a:pt x="568" y="451"/>
                    <a:pt x="568" y="451"/>
                    <a:pt x="720" y="306"/>
                  </a:cubicBezTo>
                  <a:cubicBezTo>
                    <a:pt x="728" y="298"/>
                    <a:pt x="736" y="290"/>
                    <a:pt x="728" y="274"/>
                  </a:cubicBezTo>
                  <a:cubicBezTo>
                    <a:pt x="728" y="266"/>
                    <a:pt x="712" y="250"/>
                    <a:pt x="704" y="250"/>
                  </a:cubicBezTo>
                  <a:close/>
                  <a:moveTo>
                    <a:pt x="512" y="419"/>
                  </a:moveTo>
                  <a:cubicBezTo>
                    <a:pt x="504" y="419"/>
                    <a:pt x="504" y="435"/>
                    <a:pt x="504" y="443"/>
                  </a:cubicBezTo>
                  <a:cubicBezTo>
                    <a:pt x="504" y="443"/>
                    <a:pt x="504" y="443"/>
                    <a:pt x="528" y="621"/>
                  </a:cubicBezTo>
                  <a:cubicBezTo>
                    <a:pt x="528" y="621"/>
                    <a:pt x="528" y="621"/>
                    <a:pt x="384" y="532"/>
                  </a:cubicBezTo>
                  <a:cubicBezTo>
                    <a:pt x="376" y="532"/>
                    <a:pt x="376" y="532"/>
                    <a:pt x="360" y="532"/>
                  </a:cubicBezTo>
                  <a:cubicBezTo>
                    <a:pt x="352" y="532"/>
                    <a:pt x="352" y="532"/>
                    <a:pt x="352" y="532"/>
                  </a:cubicBezTo>
                  <a:cubicBezTo>
                    <a:pt x="352" y="532"/>
                    <a:pt x="352" y="532"/>
                    <a:pt x="208" y="613"/>
                  </a:cubicBezTo>
                  <a:cubicBezTo>
                    <a:pt x="208" y="613"/>
                    <a:pt x="208" y="613"/>
                    <a:pt x="232" y="443"/>
                  </a:cubicBezTo>
                  <a:cubicBezTo>
                    <a:pt x="232" y="435"/>
                    <a:pt x="224" y="419"/>
                    <a:pt x="224" y="419"/>
                  </a:cubicBezTo>
                  <a:cubicBezTo>
                    <a:pt x="224" y="419"/>
                    <a:pt x="224" y="419"/>
                    <a:pt x="104" y="298"/>
                  </a:cubicBezTo>
                  <a:cubicBezTo>
                    <a:pt x="104" y="298"/>
                    <a:pt x="104" y="298"/>
                    <a:pt x="264" y="282"/>
                  </a:cubicBezTo>
                  <a:cubicBezTo>
                    <a:pt x="272" y="282"/>
                    <a:pt x="280" y="274"/>
                    <a:pt x="288" y="266"/>
                  </a:cubicBezTo>
                  <a:cubicBezTo>
                    <a:pt x="288" y="266"/>
                    <a:pt x="288" y="266"/>
                    <a:pt x="360" y="105"/>
                  </a:cubicBezTo>
                  <a:cubicBezTo>
                    <a:pt x="360" y="105"/>
                    <a:pt x="360" y="105"/>
                    <a:pt x="440" y="266"/>
                  </a:cubicBezTo>
                  <a:cubicBezTo>
                    <a:pt x="448" y="274"/>
                    <a:pt x="456" y="282"/>
                    <a:pt x="464" y="282"/>
                  </a:cubicBezTo>
                  <a:cubicBezTo>
                    <a:pt x="464" y="282"/>
                    <a:pt x="464" y="282"/>
                    <a:pt x="632" y="306"/>
                  </a:cubicBezTo>
                  <a:cubicBezTo>
                    <a:pt x="632" y="306"/>
                    <a:pt x="632" y="306"/>
                    <a:pt x="512" y="4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3B0433-72B8-37B3-910C-240988B610CA}"/>
              </a:ext>
            </a:extLst>
          </p:cNvPr>
          <p:cNvGrpSpPr>
            <a:grpSpLocks noChangeAspect="1"/>
          </p:cNvGrpSpPr>
          <p:nvPr/>
        </p:nvGrpSpPr>
        <p:grpSpPr>
          <a:xfrm>
            <a:off x="3966938" y="2225963"/>
            <a:ext cx="239302" cy="239302"/>
            <a:chOff x="2726370" y="3463925"/>
            <a:chExt cx="269875" cy="269875"/>
          </a:xfrm>
        </p:grpSpPr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2B3228B0-485E-3E35-512E-4A2B358E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370" y="3463925"/>
              <a:ext cx="269875" cy="269875"/>
            </a:xfrm>
            <a:prstGeom prst="ellipse">
              <a:avLst/>
            </a:prstGeom>
            <a:solidFill>
              <a:srgbClr val="E71C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91700449-C5F6-B1C9-9C3F-A4DBD9CC0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3520" y="3522663"/>
              <a:ext cx="157162" cy="150812"/>
            </a:xfrm>
            <a:custGeom>
              <a:avLst/>
              <a:gdLst>
                <a:gd name="T0" fmla="*/ 704 w 736"/>
                <a:gd name="T1" fmla="*/ 250 h 709"/>
                <a:gd name="T2" fmla="*/ 496 w 736"/>
                <a:gd name="T3" fmla="*/ 218 h 709"/>
                <a:gd name="T4" fmla="*/ 392 w 736"/>
                <a:gd name="T5" fmla="*/ 24 h 709"/>
                <a:gd name="T6" fmla="*/ 336 w 736"/>
                <a:gd name="T7" fmla="*/ 24 h 709"/>
                <a:gd name="T8" fmla="*/ 240 w 736"/>
                <a:gd name="T9" fmla="*/ 218 h 709"/>
                <a:gd name="T10" fmla="*/ 24 w 736"/>
                <a:gd name="T11" fmla="*/ 242 h 709"/>
                <a:gd name="T12" fmla="*/ 0 w 736"/>
                <a:gd name="T13" fmla="*/ 266 h 709"/>
                <a:gd name="T14" fmla="*/ 8 w 736"/>
                <a:gd name="T15" fmla="*/ 290 h 709"/>
                <a:gd name="T16" fmla="*/ 168 w 736"/>
                <a:gd name="T17" fmla="*/ 451 h 709"/>
                <a:gd name="T18" fmla="*/ 128 w 736"/>
                <a:gd name="T19" fmla="*/ 661 h 709"/>
                <a:gd name="T20" fmla="*/ 144 w 736"/>
                <a:gd name="T21" fmla="*/ 693 h 709"/>
                <a:gd name="T22" fmla="*/ 176 w 736"/>
                <a:gd name="T23" fmla="*/ 701 h 709"/>
                <a:gd name="T24" fmla="*/ 360 w 736"/>
                <a:gd name="T25" fmla="*/ 597 h 709"/>
                <a:gd name="T26" fmla="*/ 552 w 736"/>
                <a:gd name="T27" fmla="*/ 709 h 709"/>
                <a:gd name="T28" fmla="*/ 568 w 736"/>
                <a:gd name="T29" fmla="*/ 709 h 709"/>
                <a:gd name="T30" fmla="*/ 584 w 736"/>
                <a:gd name="T31" fmla="*/ 709 h 709"/>
                <a:gd name="T32" fmla="*/ 600 w 736"/>
                <a:gd name="T33" fmla="*/ 677 h 709"/>
                <a:gd name="T34" fmla="*/ 568 w 736"/>
                <a:gd name="T35" fmla="*/ 451 h 709"/>
                <a:gd name="T36" fmla="*/ 720 w 736"/>
                <a:gd name="T37" fmla="*/ 306 h 709"/>
                <a:gd name="T38" fmla="*/ 728 w 736"/>
                <a:gd name="T39" fmla="*/ 274 h 709"/>
                <a:gd name="T40" fmla="*/ 704 w 736"/>
                <a:gd name="T41" fmla="*/ 250 h 709"/>
                <a:gd name="T42" fmla="*/ 512 w 736"/>
                <a:gd name="T43" fmla="*/ 419 h 709"/>
                <a:gd name="T44" fmla="*/ 504 w 736"/>
                <a:gd name="T45" fmla="*/ 443 h 709"/>
                <a:gd name="T46" fmla="*/ 528 w 736"/>
                <a:gd name="T47" fmla="*/ 621 h 709"/>
                <a:gd name="T48" fmla="*/ 384 w 736"/>
                <a:gd name="T49" fmla="*/ 532 h 709"/>
                <a:gd name="T50" fmla="*/ 360 w 736"/>
                <a:gd name="T51" fmla="*/ 532 h 709"/>
                <a:gd name="T52" fmla="*/ 352 w 736"/>
                <a:gd name="T53" fmla="*/ 532 h 709"/>
                <a:gd name="T54" fmla="*/ 208 w 736"/>
                <a:gd name="T55" fmla="*/ 613 h 709"/>
                <a:gd name="T56" fmla="*/ 232 w 736"/>
                <a:gd name="T57" fmla="*/ 443 h 709"/>
                <a:gd name="T58" fmla="*/ 224 w 736"/>
                <a:gd name="T59" fmla="*/ 419 h 709"/>
                <a:gd name="T60" fmla="*/ 104 w 736"/>
                <a:gd name="T61" fmla="*/ 298 h 709"/>
                <a:gd name="T62" fmla="*/ 264 w 736"/>
                <a:gd name="T63" fmla="*/ 282 h 709"/>
                <a:gd name="T64" fmla="*/ 288 w 736"/>
                <a:gd name="T65" fmla="*/ 266 h 709"/>
                <a:gd name="T66" fmla="*/ 360 w 736"/>
                <a:gd name="T67" fmla="*/ 105 h 709"/>
                <a:gd name="T68" fmla="*/ 440 w 736"/>
                <a:gd name="T69" fmla="*/ 266 h 709"/>
                <a:gd name="T70" fmla="*/ 464 w 736"/>
                <a:gd name="T71" fmla="*/ 282 h 709"/>
                <a:gd name="T72" fmla="*/ 632 w 736"/>
                <a:gd name="T73" fmla="*/ 306 h 709"/>
                <a:gd name="T74" fmla="*/ 512 w 736"/>
                <a:gd name="T75" fmla="*/ 41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6" h="709">
                  <a:moveTo>
                    <a:pt x="704" y="250"/>
                  </a:moveTo>
                  <a:cubicBezTo>
                    <a:pt x="704" y="250"/>
                    <a:pt x="704" y="250"/>
                    <a:pt x="496" y="218"/>
                  </a:cubicBezTo>
                  <a:cubicBezTo>
                    <a:pt x="496" y="218"/>
                    <a:pt x="496" y="218"/>
                    <a:pt x="392" y="24"/>
                  </a:cubicBezTo>
                  <a:cubicBezTo>
                    <a:pt x="384" y="0"/>
                    <a:pt x="352" y="0"/>
                    <a:pt x="336" y="24"/>
                  </a:cubicBezTo>
                  <a:cubicBezTo>
                    <a:pt x="336" y="24"/>
                    <a:pt x="336" y="24"/>
                    <a:pt x="240" y="218"/>
                  </a:cubicBezTo>
                  <a:cubicBezTo>
                    <a:pt x="240" y="218"/>
                    <a:pt x="240" y="218"/>
                    <a:pt x="24" y="242"/>
                  </a:cubicBezTo>
                  <a:cubicBezTo>
                    <a:pt x="16" y="242"/>
                    <a:pt x="8" y="250"/>
                    <a:pt x="0" y="266"/>
                  </a:cubicBezTo>
                  <a:cubicBezTo>
                    <a:pt x="0" y="274"/>
                    <a:pt x="0" y="290"/>
                    <a:pt x="8" y="290"/>
                  </a:cubicBezTo>
                  <a:cubicBezTo>
                    <a:pt x="8" y="290"/>
                    <a:pt x="8" y="290"/>
                    <a:pt x="168" y="451"/>
                  </a:cubicBezTo>
                  <a:cubicBezTo>
                    <a:pt x="168" y="451"/>
                    <a:pt x="168" y="451"/>
                    <a:pt x="128" y="661"/>
                  </a:cubicBezTo>
                  <a:cubicBezTo>
                    <a:pt x="128" y="677"/>
                    <a:pt x="136" y="685"/>
                    <a:pt x="144" y="693"/>
                  </a:cubicBezTo>
                  <a:cubicBezTo>
                    <a:pt x="160" y="701"/>
                    <a:pt x="168" y="701"/>
                    <a:pt x="176" y="701"/>
                  </a:cubicBezTo>
                  <a:cubicBezTo>
                    <a:pt x="176" y="701"/>
                    <a:pt x="176" y="701"/>
                    <a:pt x="360" y="597"/>
                  </a:cubicBezTo>
                  <a:cubicBezTo>
                    <a:pt x="360" y="597"/>
                    <a:pt x="360" y="597"/>
                    <a:pt x="552" y="709"/>
                  </a:cubicBezTo>
                  <a:cubicBezTo>
                    <a:pt x="560" y="709"/>
                    <a:pt x="560" y="709"/>
                    <a:pt x="568" y="709"/>
                  </a:cubicBezTo>
                  <a:cubicBezTo>
                    <a:pt x="576" y="709"/>
                    <a:pt x="584" y="709"/>
                    <a:pt x="584" y="709"/>
                  </a:cubicBezTo>
                  <a:cubicBezTo>
                    <a:pt x="600" y="701"/>
                    <a:pt x="600" y="685"/>
                    <a:pt x="600" y="677"/>
                  </a:cubicBezTo>
                  <a:cubicBezTo>
                    <a:pt x="600" y="677"/>
                    <a:pt x="600" y="677"/>
                    <a:pt x="568" y="451"/>
                  </a:cubicBezTo>
                  <a:cubicBezTo>
                    <a:pt x="568" y="451"/>
                    <a:pt x="568" y="451"/>
                    <a:pt x="720" y="306"/>
                  </a:cubicBezTo>
                  <a:cubicBezTo>
                    <a:pt x="728" y="298"/>
                    <a:pt x="736" y="290"/>
                    <a:pt x="728" y="274"/>
                  </a:cubicBezTo>
                  <a:cubicBezTo>
                    <a:pt x="728" y="266"/>
                    <a:pt x="712" y="250"/>
                    <a:pt x="704" y="250"/>
                  </a:cubicBezTo>
                  <a:close/>
                  <a:moveTo>
                    <a:pt x="512" y="419"/>
                  </a:moveTo>
                  <a:cubicBezTo>
                    <a:pt x="504" y="419"/>
                    <a:pt x="504" y="435"/>
                    <a:pt x="504" y="443"/>
                  </a:cubicBezTo>
                  <a:cubicBezTo>
                    <a:pt x="504" y="443"/>
                    <a:pt x="504" y="443"/>
                    <a:pt x="528" y="621"/>
                  </a:cubicBezTo>
                  <a:cubicBezTo>
                    <a:pt x="528" y="621"/>
                    <a:pt x="528" y="621"/>
                    <a:pt x="384" y="532"/>
                  </a:cubicBezTo>
                  <a:cubicBezTo>
                    <a:pt x="376" y="532"/>
                    <a:pt x="376" y="532"/>
                    <a:pt x="360" y="532"/>
                  </a:cubicBezTo>
                  <a:cubicBezTo>
                    <a:pt x="352" y="532"/>
                    <a:pt x="352" y="532"/>
                    <a:pt x="352" y="532"/>
                  </a:cubicBezTo>
                  <a:cubicBezTo>
                    <a:pt x="352" y="532"/>
                    <a:pt x="352" y="532"/>
                    <a:pt x="208" y="613"/>
                  </a:cubicBezTo>
                  <a:cubicBezTo>
                    <a:pt x="208" y="613"/>
                    <a:pt x="208" y="613"/>
                    <a:pt x="232" y="443"/>
                  </a:cubicBezTo>
                  <a:cubicBezTo>
                    <a:pt x="232" y="435"/>
                    <a:pt x="224" y="419"/>
                    <a:pt x="224" y="419"/>
                  </a:cubicBezTo>
                  <a:cubicBezTo>
                    <a:pt x="224" y="419"/>
                    <a:pt x="224" y="419"/>
                    <a:pt x="104" y="298"/>
                  </a:cubicBezTo>
                  <a:cubicBezTo>
                    <a:pt x="104" y="298"/>
                    <a:pt x="104" y="298"/>
                    <a:pt x="264" y="282"/>
                  </a:cubicBezTo>
                  <a:cubicBezTo>
                    <a:pt x="272" y="282"/>
                    <a:pt x="280" y="274"/>
                    <a:pt x="288" y="266"/>
                  </a:cubicBezTo>
                  <a:cubicBezTo>
                    <a:pt x="288" y="266"/>
                    <a:pt x="288" y="266"/>
                    <a:pt x="360" y="105"/>
                  </a:cubicBezTo>
                  <a:cubicBezTo>
                    <a:pt x="360" y="105"/>
                    <a:pt x="360" y="105"/>
                    <a:pt x="440" y="266"/>
                  </a:cubicBezTo>
                  <a:cubicBezTo>
                    <a:pt x="448" y="274"/>
                    <a:pt x="456" y="282"/>
                    <a:pt x="464" y="282"/>
                  </a:cubicBezTo>
                  <a:cubicBezTo>
                    <a:pt x="464" y="282"/>
                    <a:pt x="464" y="282"/>
                    <a:pt x="632" y="306"/>
                  </a:cubicBezTo>
                  <a:cubicBezTo>
                    <a:pt x="632" y="306"/>
                    <a:pt x="632" y="306"/>
                    <a:pt x="512" y="4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7629B4-4936-EE89-4888-23BD7FCDACDF}"/>
              </a:ext>
            </a:extLst>
          </p:cNvPr>
          <p:cNvGrpSpPr>
            <a:grpSpLocks noChangeAspect="1"/>
          </p:cNvGrpSpPr>
          <p:nvPr/>
        </p:nvGrpSpPr>
        <p:grpSpPr>
          <a:xfrm>
            <a:off x="3966938" y="1240443"/>
            <a:ext cx="239302" cy="239302"/>
            <a:chOff x="2726370" y="3463925"/>
            <a:chExt cx="269875" cy="269875"/>
          </a:xfrm>
        </p:grpSpPr>
        <p:sp>
          <p:nvSpPr>
            <p:cNvPr id="46" name="Oval 14">
              <a:extLst>
                <a:ext uri="{FF2B5EF4-FFF2-40B4-BE49-F238E27FC236}">
                  <a16:creationId xmlns:a16="http://schemas.microsoft.com/office/drawing/2014/main" id="{A5D0337D-D1D7-4E39-FE5B-026FFF04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370" y="3463925"/>
              <a:ext cx="269875" cy="269875"/>
            </a:xfrm>
            <a:prstGeom prst="ellipse">
              <a:avLst/>
            </a:prstGeom>
            <a:solidFill>
              <a:srgbClr val="E71C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F4DC52E9-FFC8-B060-D83B-F6D83298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3520" y="3522663"/>
              <a:ext cx="157162" cy="150812"/>
            </a:xfrm>
            <a:custGeom>
              <a:avLst/>
              <a:gdLst>
                <a:gd name="T0" fmla="*/ 704 w 736"/>
                <a:gd name="T1" fmla="*/ 250 h 709"/>
                <a:gd name="T2" fmla="*/ 496 w 736"/>
                <a:gd name="T3" fmla="*/ 218 h 709"/>
                <a:gd name="T4" fmla="*/ 392 w 736"/>
                <a:gd name="T5" fmla="*/ 24 h 709"/>
                <a:gd name="T6" fmla="*/ 336 w 736"/>
                <a:gd name="T7" fmla="*/ 24 h 709"/>
                <a:gd name="T8" fmla="*/ 240 w 736"/>
                <a:gd name="T9" fmla="*/ 218 h 709"/>
                <a:gd name="T10" fmla="*/ 24 w 736"/>
                <a:gd name="T11" fmla="*/ 242 h 709"/>
                <a:gd name="T12" fmla="*/ 0 w 736"/>
                <a:gd name="T13" fmla="*/ 266 h 709"/>
                <a:gd name="T14" fmla="*/ 8 w 736"/>
                <a:gd name="T15" fmla="*/ 290 h 709"/>
                <a:gd name="T16" fmla="*/ 168 w 736"/>
                <a:gd name="T17" fmla="*/ 451 h 709"/>
                <a:gd name="T18" fmla="*/ 128 w 736"/>
                <a:gd name="T19" fmla="*/ 661 h 709"/>
                <a:gd name="T20" fmla="*/ 144 w 736"/>
                <a:gd name="T21" fmla="*/ 693 h 709"/>
                <a:gd name="T22" fmla="*/ 176 w 736"/>
                <a:gd name="T23" fmla="*/ 701 h 709"/>
                <a:gd name="T24" fmla="*/ 360 w 736"/>
                <a:gd name="T25" fmla="*/ 597 h 709"/>
                <a:gd name="T26" fmla="*/ 552 w 736"/>
                <a:gd name="T27" fmla="*/ 709 h 709"/>
                <a:gd name="T28" fmla="*/ 568 w 736"/>
                <a:gd name="T29" fmla="*/ 709 h 709"/>
                <a:gd name="T30" fmla="*/ 584 w 736"/>
                <a:gd name="T31" fmla="*/ 709 h 709"/>
                <a:gd name="T32" fmla="*/ 600 w 736"/>
                <a:gd name="T33" fmla="*/ 677 h 709"/>
                <a:gd name="T34" fmla="*/ 568 w 736"/>
                <a:gd name="T35" fmla="*/ 451 h 709"/>
                <a:gd name="T36" fmla="*/ 720 w 736"/>
                <a:gd name="T37" fmla="*/ 306 h 709"/>
                <a:gd name="T38" fmla="*/ 728 w 736"/>
                <a:gd name="T39" fmla="*/ 274 h 709"/>
                <a:gd name="T40" fmla="*/ 704 w 736"/>
                <a:gd name="T41" fmla="*/ 250 h 709"/>
                <a:gd name="T42" fmla="*/ 512 w 736"/>
                <a:gd name="T43" fmla="*/ 419 h 709"/>
                <a:gd name="T44" fmla="*/ 504 w 736"/>
                <a:gd name="T45" fmla="*/ 443 h 709"/>
                <a:gd name="T46" fmla="*/ 528 w 736"/>
                <a:gd name="T47" fmla="*/ 621 h 709"/>
                <a:gd name="T48" fmla="*/ 384 w 736"/>
                <a:gd name="T49" fmla="*/ 532 h 709"/>
                <a:gd name="T50" fmla="*/ 360 w 736"/>
                <a:gd name="T51" fmla="*/ 532 h 709"/>
                <a:gd name="T52" fmla="*/ 352 w 736"/>
                <a:gd name="T53" fmla="*/ 532 h 709"/>
                <a:gd name="T54" fmla="*/ 208 w 736"/>
                <a:gd name="T55" fmla="*/ 613 h 709"/>
                <a:gd name="T56" fmla="*/ 232 w 736"/>
                <a:gd name="T57" fmla="*/ 443 h 709"/>
                <a:gd name="T58" fmla="*/ 224 w 736"/>
                <a:gd name="T59" fmla="*/ 419 h 709"/>
                <a:gd name="T60" fmla="*/ 104 w 736"/>
                <a:gd name="T61" fmla="*/ 298 h 709"/>
                <a:gd name="T62" fmla="*/ 264 w 736"/>
                <a:gd name="T63" fmla="*/ 282 h 709"/>
                <a:gd name="T64" fmla="*/ 288 w 736"/>
                <a:gd name="T65" fmla="*/ 266 h 709"/>
                <a:gd name="T66" fmla="*/ 360 w 736"/>
                <a:gd name="T67" fmla="*/ 105 h 709"/>
                <a:gd name="T68" fmla="*/ 440 w 736"/>
                <a:gd name="T69" fmla="*/ 266 h 709"/>
                <a:gd name="T70" fmla="*/ 464 w 736"/>
                <a:gd name="T71" fmla="*/ 282 h 709"/>
                <a:gd name="T72" fmla="*/ 632 w 736"/>
                <a:gd name="T73" fmla="*/ 306 h 709"/>
                <a:gd name="T74" fmla="*/ 512 w 736"/>
                <a:gd name="T75" fmla="*/ 41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6" h="709">
                  <a:moveTo>
                    <a:pt x="704" y="250"/>
                  </a:moveTo>
                  <a:cubicBezTo>
                    <a:pt x="704" y="250"/>
                    <a:pt x="704" y="250"/>
                    <a:pt x="496" y="218"/>
                  </a:cubicBezTo>
                  <a:cubicBezTo>
                    <a:pt x="496" y="218"/>
                    <a:pt x="496" y="218"/>
                    <a:pt x="392" y="24"/>
                  </a:cubicBezTo>
                  <a:cubicBezTo>
                    <a:pt x="384" y="0"/>
                    <a:pt x="352" y="0"/>
                    <a:pt x="336" y="24"/>
                  </a:cubicBezTo>
                  <a:cubicBezTo>
                    <a:pt x="336" y="24"/>
                    <a:pt x="336" y="24"/>
                    <a:pt x="240" y="218"/>
                  </a:cubicBezTo>
                  <a:cubicBezTo>
                    <a:pt x="240" y="218"/>
                    <a:pt x="240" y="218"/>
                    <a:pt x="24" y="242"/>
                  </a:cubicBezTo>
                  <a:cubicBezTo>
                    <a:pt x="16" y="242"/>
                    <a:pt x="8" y="250"/>
                    <a:pt x="0" y="266"/>
                  </a:cubicBezTo>
                  <a:cubicBezTo>
                    <a:pt x="0" y="274"/>
                    <a:pt x="0" y="290"/>
                    <a:pt x="8" y="290"/>
                  </a:cubicBezTo>
                  <a:cubicBezTo>
                    <a:pt x="8" y="290"/>
                    <a:pt x="8" y="290"/>
                    <a:pt x="168" y="451"/>
                  </a:cubicBezTo>
                  <a:cubicBezTo>
                    <a:pt x="168" y="451"/>
                    <a:pt x="168" y="451"/>
                    <a:pt x="128" y="661"/>
                  </a:cubicBezTo>
                  <a:cubicBezTo>
                    <a:pt x="128" y="677"/>
                    <a:pt x="136" y="685"/>
                    <a:pt x="144" y="693"/>
                  </a:cubicBezTo>
                  <a:cubicBezTo>
                    <a:pt x="160" y="701"/>
                    <a:pt x="168" y="701"/>
                    <a:pt x="176" y="701"/>
                  </a:cubicBezTo>
                  <a:cubicBezTo>
                    <a:pt x="176" y="701"/>
                    <a:pt x="176" y="701"/>
                    <a:pt x="360" y="597"/>
                  </a:cubicBezTo>
                  <a:cubicBezTo>
                    <a:pt x="360" y="597"/>
                    <a:pt x="360" y="597"/>
                    <a:pt x="552" y="709"/>
                  </a:cubicBezTo>
                  <a:cubicBezTo>
                    <a:pt x="560" y="709"/>
                    <a:pt x="560" y="709"/>
                    <a:pt x="568" y="709"/>
                  </a:cubicBezTo>
                  <a:cubicBezTo>
                    <a:pt x="576" y="709"/>
                    <a:pt x="584" y="709"/>
                    <a:pt x="584" y="709"/>
                  </a:cubicBezTo>
                  <a:cubicBezTo>
                    <a:pt x="600" y="701"/>
                    <a:pt x="600" y="685"/>
                    <a:pt x="600" y="677"/>
                  </a:cubicBezTo>
                  <a:cubicBezTo>
                    <a:pt x="600" y="677"/>
                    <a:pt x="600" y="677"/>
                    <a:pt x="568" y="451"/>
                  </a:cubicBezTo>
                  <a:cubicBezTo>
                    <a:pt x="568" y="451"/>
                    <a:pt x="568" y="451"/>
                    <a:pt x="720" y="306"/>
                  </a:cubicBezTo>
                  <a:cubicBezTo>
                    <a:pt x="728" y="298"/>
                    <a:pt x="736" y="290"/>
                    <a:pt x="728" y="274"/>
                  </a:cubicBezTo>
                  <a:cubicBezTo>
                    <a:pt x="728" y="266"/>
                    <a:pt x="712" y="250"/>
                    <a:pt x="704" y="250"/>
                  </a:cubicBezTo>
                  <a:close/>
                  <a:moveTo>
                    <a:pt x="512" y="419"/>
                  </a:moveTo>
                  <a:cubicBezTo>
                    <a:pt x="504" y="419"/>
                    <a:pt x="504" y="435"/>
                    <a:pt x="504" y="443"/>
                  </a:cubicBezTo>
                  <a:cubicBezTo>
                    <a:pt x="504" y="443"/>
                    <a:pt x="504" y="443"/>
                    <a:pt x="528" y="621"/>
                  </a:cubicBezTo>
                  <a:cubicBezTo>
                    <a:pt x="528" y="621"/>
                    <a:pt x="528" y="621"/>
                    <a:pt x="384" y="532"/>
                  </a:cubicBezTo>
                  <a:cubicBezTo>
                    <a:pt x="376" y="532"/>
                    <a:pt x="376" y="532"/>
                    <a:pt x="360" y="532"/>
                  </a:cubicBezTo>
                  <a:cubicBezTo>
                    <a:pt x="352" y="532"/>
                    <a:pt x="352" y="532"/>
                    <a:pt x="352" y="532"/>
                  </a:cubicBezTo>
                  <a:cubicBezTo>
                    <a:pt x="352" y="532"/>
                    <a:pt x="352" y="532"/>
                    <a:pt x="208" y="613"/>
                  </a:cubicBezTo>
                  <a:cubicBezTo>
                    <a:pt x="208" y="613"/>
                    <a:pt x="208" y="613"/>
                    <a:pt x="232" y="443"/>
                  </a:cubicBezTo>
                  <a:cubicBezTo>
                    <a:pt x="232" y="435"/>
                    <a:pt x="224" y="419"/>
                    <a:pt x="224" y="419"/>
                  </a:cubicBezTo>
                  <a:cubicBezTo>
                    <a:pt x="224" y="419"/>
                    <a:pt x="224" y="419"/>
                    <a:pt x="104" y="298"/>
                  </a:cubicBezTo>
                  <a:cubicBezTo>
                    <a:pt x="104" y="298"/>
                    <a:pt x="104" y="298"/>
                    <a:pt x="264" y="282"/>
                  </a:cubicBezTo>
                  <a:cubicBezTo>
                    <a:pt x="272" y="282"/>
                    <a:pt x="280" y="274"/>
                    <a:pt x="288" y="266"/>
                  </a:cubicBezTo>
                  <a:cubicBezTo>
                    <a:pt x="288" y="266"/>
                    <a:pt x="288" y="266"/>
                    <a:pt x="360" y="105"/>
                  </a:cubicBezTo>
                  <a:cubicBezTo>
                    <a:pt x="360" y="105"/>
                    <a:pt x="360" y="105"/>
                    <a:pt x="440" y="266"/>
                  </a:cubicBezTo>
                  <a:cubicBezTo>
                    <a:pt x="448" y="274"/>
                    <a:pt x="456" y="282"/>
                    <a:pt x="464" y="282"/>
                  </a:cubicBezTo>
                  <a:cubicBezTo>
                    <a:pt x="464" y="282"/>
                    <a:pt x="464" y="282"/>
                    <a:pt x="632" y="306"/>
                  </a:cubicBezTo>
                  <a:cubicBezTo>
                    <a:pt x="632" y="306"/>
                    <a:pt x="632" y="306"/>
                    <a:pt x="512" y="4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5121D4-710F-9759-DABB-FA23C930863E}"/>
              </a:ext>
            </a:extLst>
          </p:cNvPr>
          <p:cNvGrpSpPr>
            <a:grpSpLocks noChangeAspect="1"/>
          </p:cNvGrpSpPr>
          <p:nvPr/>
        </p:nvGrpSpPr>
        <p:grpSpPr>
          <a:xfrm>
            <a:off x="7584680" y="983495"/>
            <a:ext cx="239302" cy="239302"/>
            <a:chOff x="2726370" y="3463925"/>
            <a:chExt cx="269875" cy="269875"/>
          </a:xfrm>
        </p:grpSpPr>
        <p:sp>
          <p:nvSpPr>
            <p:cNvPr id="52" name="Oval 14">
              <a:extLst>
                <a:ext uri="{FF2B5EF4-FFF2-40B4-BE49-F238E27FC236}">
                  <a16:creationId xmlns:a16="http://schemas.microsoft.com/office/drawing/2014/main" id="{F04DBB98-2511-1011-47AC-214EF5DFF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370" y="3463925"/>
              <a:ext cx="269875" cy="269875"/>
            </a:xfrm>
            <a:prstGeom prst="ellipse">
              <a:avLst/>
            </a:prstGeom>
            <a:solidFill>
              <a:srgbClr val="E71C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336B6A58-C327-45EC-3292-8706D72C9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3520" y="3522663"/>
              <a:ext cx="157162" cy="150812"/>
            </a:xfrm>
            <a:custGeom>
              <a:avLst/>
              <a:gdLst>
                <a:gd name="T0" fmla="*/ 704 w 736"/>
                <a:gd name="T1" fmla="*/ 250 h 709"/>
                <a:gd name="T2" fmla="*/ 496 w 736"/>
                <a:gd name="T3" fmla="*/ 218 h 709"/>
                <a:gd name="T4" fmla="*/ 392 w 736"/>
                <a:gd name="T5" fmla="*/ 24 h 709"/>
                <a:gd name="T6" fmla="*/ 336 w 736"/>
                <a:gd name="T7" fmla="*/ 24 h 709"/>
                <a:gd name="T8" fmla="*/ 240 w 736"/>
                <a:gd name="T9" fmla="*/ 218 h 709"/>
                <a:gd name="T10" fmla="*/ 24 w 736"/>
                <a:gd name="T11" fmla="*/ 242 h 709"/>
                <a:gd name="T12" fmla="*/ 0 w 736"/>
                <a:gd name="T13" fmla="*/ 266 h 709"/>
                <a:gd name="T14" fmla="*/ 8 w 736"/>
                <a:gd name="T15" fmla="*/ 290 h 709"/>
                <a:gd name="T16" fmla="*/ 168 w 736"/>
                <a:gd name="T17" fmla="*/ 451 h 709"/>
                <a:gd name="T18" fmla="*/ 128 w 736"/>
                <a:gd name="T19" fmla="*/ 661 h 709"/>
                <a:gd name="T20" fmla="*/ 144 w 736"/>
                <a:gd name="T21" fmla="*/ 693 h 709"/>
                <a:gd name="T22" fmla="*/ 176 w 736"/>
                <a:gd name="T23" fmla="*/ 701 h 709"/>
                <a:gd name="T24" fmla="*/ 360 w 736"/>
                <a:gd name="T25" fmla="*/ 597 h 709"/>
                <a:gd name="T26" fmla="*/ 552 w 736"/>
                <a:gd name="T27" fmla="*/ 709 h 709"/>
                <a:gd name="T28" fmla="*/ 568 w 736"/>
                <a:gd name="T29" fmla="*/ 709 h 709"/>
                <a:gd name="T30" fmla="*/ 584 w 736"/>
                <a:gd name="T31" fmla="*/ 709 h 709"/>
                <a:gd name="T32" fmla="*/ 600 w 736"/>
                <a:gd name="T33" fmla="*/ 677 h 709"/>
                <a:gd name="T34" fmla="*/ 568 w 736"/>
                <a:gd name="T35" fmla="*/ 451 h 709"/>
                <a:gd name="T36" fmla="*/ 720 w 736"/>
                <a:gd name="T37" fmla="*/ 306 h 709"/>
                <a:gd name="T38" fmla="*/ 728 w 736"/>
                <a:gd name="T39" fmla="*/ 274 h 709"/>
                <a:gd name="T40" fmla="*/ 704 w 736"/>
                <a:gd name="T41" fmla="*/ 250 h 709"/>
                <a:gd name="T42" fmla="*/ 512 w 736"/>
                <a:gd name="T43" fmla="*/ 419 h 709"/>
                <a:gd name="T44" fmla="*/ 504 w 736"/>
                <a:gd name="T45" fmla="*/ 443 h 709"/>
                <a:gd name="T46" fmla="*/ 528 w 736"/>
                <a:gd name="T47" fmla="*/ 621 h 709"/>
                <a:gd name="T48" fmla="*/ 384 w 736"/>
                <a:gd name="T49" fmla="*/ 532 h 709"/>
                <a:gd name="T50" fmla="*/ 360 w 736"/>
                <a:gd name="T51" fmla="*/ 532 h 709"/>
                <a:gd name="T52" fmla="*/ 352 w 736"/>
                <a:gd name="T53" fmla="*/ 532 h 709"/>
                <a:gd name="T54" fmla="*/ 208 w 736"/>
                <a:gd name="T55" fmla="*/ 613 h 709"/>
                <a:gd name="T56" fmla="*/ 232 w 736"/>
                <a:gd name="T57" fmla="*/ 443 h 709"/>
                <a:gd name="T58" fmla="*/ 224 w 736"/>
                <a:gd name="T59" fmla="*/ 419 h 709"/>
                <a:gd name="T60" fmla="*/ 104 w 736"/>
                <a:gd name="T61" fmla="*/ 298 h 709"/>
                <a:gd name="T62" fmla="*/ 264 w 736"/>
                <a:gd name="T63" fmla="*/ 282 h 709"/>
                <a:gd name="T64" fmla="*/ 288 w 736"/>
                <a:gd name="T65" fmla="*/ 266 h 709"/>
                <a:gd name="T66" fmla="*/ 360 w 736"/>
                <a:gd name="T67" fmla="*/ 105 h 709"/>
                <a:gd name="T68" fmla="*/ 440 w 736"/>
                <a:gd name="T69" fmla="*/ 266 h 709"/>
                <a:gd name="T70" fmla="*/ 464 w 736"/>
                <a:gd name="T71" fmla="*/ 282 h 709"/>
                <a:gd name="T72" fmla="*/ 632 w 736"/>
                <a:gd name="T73" fmla="*/ 306 h 709"/>
                <a:gd name="T74" fmla="*/ 512 w 736"/>
                <a:gd name="T75" fmla="*/ 41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6" h="709">
                  <a:moveTo>
                    <a:pt x="704" y="250"/>
                  </a:moveTo>
                  <a:cubicBezTo>
                    <a:pt x="704" y="250"/>
                    <a:pt x="704" y="250"/>
                    <a:pt x="496" y="218"/>
                  </a:cubicBezTo>
                  <a:cubicBezTo>
                    <a:pt x="496" y="218"/>
                    <a:pt x="496" y="218"/>
                    <a:pt x="392" y="24"/>
                  </a:cubicBezTo>
                  <a:cubicBezTo>
                    <a:pt x="384" y="0"/>
                    <a:pt x="352" y="0"/>
                    <a:pt x="336" y="24"/>
                  </a:cubicBezTo>
                  <a:cubicBezTo>
                    <a:pt x="336" y="24"/>
                    <a:pt x="336" y="24"/>
                    <a:pt x="240" y="218"/>
                  </a:cubicBezTo>
                  <a:cubicBezTo>
                    <a:pt x="240" y="218"/>
                    <a:pt x="240" y="218"/>
                    <a:pt x="24" y="242"/>
                  </a:cubicBezTo>
                  <a:cubicBezTo>
                    <a:pt x="16" y="242"/>
                    <a:pt x="8" y="250"/>
                    <a:pt x="0" y="266"/>
                  </a:cubicBezTo>
                  <a:cubicBezTo>
                    <a:pt x="0" y="274"/>
                    <a:pt x="0" y="290"/>
                    <a:pt x="8" y="290"/>
                  </a:cubicBezTo>
                  <a:cubicBezTo>
                    <a:pt x="8" y="290"/>
                    <a:pt x="8" y="290"/>
                    <a:pt x="168" y="451"/>
                  </a:cubicBezTo>
                  <a:cubicBezTo>
                    <a:pt x="168" y="451"/>
                    <a:pt x="168" y="451"/>
                    <a:pt x="128" y="661"/>
                  </a:cubicBezTo>
                  <a:cubicBezTo>
                    <a:pt x="128" y="677"/>
                    <a:pt x="136" y="685"/>
                    <a:pt x="144" y="693"/>
                  </a:cubicBezTo>
                  <a:cubicBezTo>
                    <a:pt x="160" y="701"/>
                    <a:pt x="168" y="701"/>
                    <a:pt x="176" y="701"/>
                  </a:cubicBezTo>
                  <a:cubicBezTo>
                    <a:pt x="176" y="701"/>
                    <a:pt x="176" y="701"/>
                    <a:pt x="360" y="597"/>
                  </a:cubicBezTo>
                  <a:cubicBezTo>
                    <a:pt x="360" y="597"/>
                    <a:pt x="360" y="597"/>
                    <a:pt x="552" y="709"/>
                  </a:cubicBezTo>
                  <a:cubicBezTo>
                    <a:pt x="560" y="709"/>
                    <a:pt x="560" y="709"/>
                    <a:pt x="568" y="709"/>
                  </a:cubicBezTo>
                  <a:cubicBezTo>
                    <a:pt x="576" y="709"/>
                    <a:pt x="584" y="709"/>
                    <a:pt x="584" y="709"/>
                  </a:cubicBezTo>
                  <a:cubicBezTo>
                    <a:pt x="600" y="701"/>
                    <a:pt x="600" y="685"/>
                    <a:pt x="600" y="677"/>
                  </a:cubicBezTo>
                  <a:cubicBezTo>
                    <a:pt x="600" y="677"/>
                    <a:pt x="600" y="677"/>
                    <a:pt x="568" y="451"/>
                  </a:cubicBezTo>
                  <a:cubicBezTo>
                    <a:pt x="568" y="451"/>
                    <a:pt x="568" y="451"/>
                    <a:pt x="720" y="306"/>
                  </a:cubicBezTo>
                  <a:cubicBezTo>
                    <a:pt x="728" y="298"/>
                    <a:pt x="736" y="290"/>
                    <a:pt x="728" y="274"/>
                  </a:cubicBezTo>
                  <a:cubicBezTo>
                    <a:pt x="728" y="266"/>
                    <a:pt x="712" y="250"/>
                    <a:pt x="704" y="250"/>
                  </a:cubicBezTo>
                  <a:close/>
                  <a:moveTo>
                    <a:pt x="512" y="419"/>
                  </a:moveTo>
                  <a:cubicBezTo>
                    <a:pt x="504" y="419"/>
                    <a:pt x="504" y="435"/>
                    <a:pt x="504" y="443"/>
                  </a:cubicBezTo>
                  <a:cubicBezTo>
                    <a:pt x="504" y="443"/>
                    <a:pt x="504" y="443"/>
                    <a:pt x="528" y="621"/>
                  </a:cubicBezTo>
                  <a:cubicBezTo>
                    <a:pt x="528" y="621"/>
                    <a:pt x="528" y="621"/>
                    <a:pt x="384" y="532"/>
                  </a:cubicBezTo>
                  <a:cubicBezTo>
                    <a:pt x="376" y="532"/>
                    <a:pt x="376" y="532"/>
                    <a:pt x="360" y="532"/>
                  </a:cubicBezTo>
                  <a:cubicBezTo>
                    <a:pt x="352" y="532"/>
                    <a:pt x="352" y="532"/>
                    <a:pt x="352" y="532"/>
                  </a:cubicBezTo>
                  <a:cubicBezTo>
                    <a:pt x="352" y="532"/>
                    <a:pt x="352" y="532"/>
                    <a:pt x="208" y="613"/>
                  </a:cubicBezTo>
                  <a:cubicBezTo>
                    <a:pt x="208" y="613"/>
                    <a:pt x="208" y="613"/>
                    <a:pt x="232" y="443"/>
                  </a:cubicBezTo>
                  <a:cubicBezTo>
                    <a:pt x="232" y="435"/>
                    <a:pt x="224" y="419"/>
                    <a:pt x="224" y="419"/>
                  </a:cubicBezTo>
                  <a:cubicBezTo>
                    <a:pt x="224" y="419"/>
                    <a:pt x="224" y="419"/>
                    <a:pt x="104" y="298"/>
                  </a:cubicBezTo>
                  <a:cubicBezTo>
                    <a:pt x="104" y="298"/>
                    <a:pt x="104" y="298"/>
                    <a:pt x="264" y="282"/>
                  </a:cubicBezTo>
                  <a:cubicBezTo>
                    <a:pt x="272" y="282"/>
                    <a:pt x="280" y="274"/>
                    <a:pt x="288" y="266"/>
                  </a:cubicBezTo>
                  <a:cubicBezTo>
                    <a:pt x="288" y="266"/>
                    <a:pt x="288" y="266"/>
                    <a:pt x="360" y="105"/>
                  </a:cubicBezTo>
                  <a:cubicBezTo>
                    <a:pt x="360" y="105"/>
                    <a:pt x="360" y="105"/>
                    <a:pt x="440" y="266"/>
                  </a:cubicBezTo>
                  <a:cubicBezTo>
                    <a:pt x="448" y="274"/>
                    <a:pt x="456" y="282"/>
                    <a:pt x="464" y="282"/>
                  </a:cubicBezTo>
                  <a:cubicBezTo>
                    <a:pt x="464" y="282"/>
                    <a:pt x="464" y="282"/>
                    <a:pt x="632" y="306"/>
                  </a:cubicBezTo>
                  <a:cubicBezTo>
                    <a:pt x="632" y="306"/>
                    <a:pt x="632" y="306"/>
                    <a:pt x="512" y="4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DF46F27-F7F8-4CD8-3790-5F5760DB2A6A}"/>
              </a:ext>
            </a:extLst>
          </p:cNvPr>
          <p:cNvSpPr/>
          <p:nvPr/>
        </p:nvSpPr>
        <p:spPr>
          <a:xfrm>
            <a:off x="7829705" y="927929"/>
            <a:ext cx="985520" cy="3125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>
                <a:solidFill>
                  <a:schemeClr val="tx1"/>
                </a:solidFill>
              </a:rPr>
              <a:t>Deep-dive on next pages</a:t>
            </a:r>
          </a:p>
        </p:txBody>
      </p:sp>
      <p:pic>
        <p:nvPicPr>
          <p:cNvPr id="55" name="Picture 6" descr="Apache JMeter – Wikipedia">
            <a:extLst>
              <a:ext uri="{FF2B5EF4-FFF2-40B4-BE49-F238E27FC236}">
                <a16:creationId xmlns:a16="http://schemas.microsoft.com/office/drawing/2014/main" id="{FE1966CF-46F1-CA48-598A-C7D93C9B9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311" y="211501"/>
            <a:ext cx="1242307" cy="42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5CD66A-C481-EC04-7A6D-010E0EA478E8}"/>
              </a:ext>
            </a:extLst>
          </p:cNvPr>
          <p:cNvSpPr txBox="1"/>
          <p:nvPr/>
        </p:nvSpPr>
        <p:spPr>
          <a:xfrm>
            <a:off x="348725" y="3756124"/>
            <a:ext cx="203049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</a:rPr>
              <a:t>Analysis Application: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 sz="1200">
                <a:solidFill>
                  <a:schemeClr val="accent1"/>
                </a:solidFill>
                <a:ea typeface="+mj-lt"/>
                <a:cs typeface="+mj-lt"/>
              </a:rPr>
              <a:t>https://jmeter.streamlit.app/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20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AF9E734-B61C-AD27-9688-1AA11FB585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638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F9E734-B61C-AD27-9688-1AA11FB585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F3DC088-5C55-967B-295E-A54FB958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JMeter | </a:t>
            </a:r>
            <a:r>
              <a:rPr lang="en-US">
                <a:solidFill>
                  <a:srgbClr val="000000"/>
                </a:solidFill>
              </a:rPr>
              <a:t>POST</a:t>
            </a:r>
            <a:r>
              <a:rPr lang="en-US"/>
              <a:t> Task Request, Local, Without Cache Clearance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C6044-F7B5-AF18-9059-F6724805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1E24C-DE93-1B85-EDAB-ADFB609584BA}"/>
              </a:ext>
            </a:extLst>
          </p:cNvPr>
          <p:cNvSpPr/>
          <p:nvPr/>
        </p:nvSpPr>
        <p:spPr>
          <a:xfrm>
            <a:off x="486136" y="4081761"/>
            <a:ext cx="6140313" cy="3258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Threads: 300-5000 | Ramp-Up Period: 20 sec | Type: GREETING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30EEC9-F546-E6EC-28D3-F8B430042EE3}"/>
              </a:ext>
            </a:extLst>
          </p:cNvPr>
          <p:cNvGrpSpPr/>
          <p:nvPr/>
        </p:nvGrpSpPr>
        <p:grpSpPr>
          <a:xfrm>
            <a:off x="6072361" y="1380269"/>
            <a:ext cx="380468" cy="2992624"/>
            <a:chOff x="7051852" y="928513"/>
            <a:chExt cx="380468" cy="299262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A732E4-C927-3C58-BE86-4648FF04FA78}"/>
                </a:ext>
              </a:extLst>
            </p:cNvPr>
            <p:cNvCxnSpPr/>
            <p:nvPr/>
          </p:nvCxnSpPr>
          <p:spPr>
            <a:xfrm rot="16200000">
              <a:off x="5745775" y="2424825"/>
              <a:ext cx="2992624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02F974-1DCF-D40E-194D-19F711588ACA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7051852" y="2234591"/>
              <a:ext cx="380468" cy="380468"/>
              <a:chOff x="982662" y="2655888"/>
              <a:chExt cx="269875" cy="269875"/>
            </a:xfrm>
          </p:grpSpPr>
          <p:sp>
            <p:nvSpPr>
              <p:cNvPr id="17" name="Oval 54">
                <a:extLst>
                  <a:ext uri="{FF2B5EF4-FFF2-40B4-BE49-F238E27FC236}">
                    <a16:creationId xmlns:a16="http://schemas.microsoft.com/office/drawing/2014/main" id="{63F1EE80-44D3-30BC-260A-9AA3672CB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982662" y="2655888"/>
                <a:ext cx="269875" cy="269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55">
                <a:extLst>
                  <a:ext uri="{FF2B5EF4-FFF2-40B4-BE49-F238E27FC236}">
                    <a16:creationId xmlns:a16="http://schemas.microsoft.com/office/drawing/2014/main" id="{96D66AF0-E6F0-0E72-1F43-180C397A71AE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019968" y="2742407"/>
                <a:ext cx="174625" cy="96837"/>
              </a:xfrm>
              <a:custGeom>
                <a:avLst/>
                <a:gdLst>
                  <a:gd name="T0" fmla="*/ 55 w 110"/>
                  <a:gd name="T1" fmla="*/ 0 h 61"/>
                  <a:gd name="T2" fmla="*/ 49 w 110"/>
                  <a:gd name="T3" fmla="*/ 7 h 61"/>
                  <a:gd name="T4" fmla="*/ 0 w 110"/>
                  <a:gd name="T5" fmla="*/ 55 h 61"/>
                  <a:gd name="T6" fmla="*/ 7 w 110"/>
                  <a:gd name="T7" fmla="*/ 61 h 61"/>
                  <a:gd name="T8" fmla="*/ 55 w 110"/>
                  <a:gd name="T9" fmla="*/ 13 h 61"/>
                  <a:gd name="T10" fmla="*/ 103 w 110"/>
                  <a:gd name="T11" fmla="*/ 61 h 61"/>
                  <a:gd name="T12" fmla="*/ 110 w 110"/>
                  <a:gd name="T13" fmla="*/ 55 h 61"/>
                  <a:gd name="T14" fmla="*/ 62 w 110"/>
                  <a:gd name="T15" fmla="*/ 7 h 61"/>
                  <a:gd name="T16" fmla="*/ 55 w 110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61">
                    <a:moveTo>
                      <a:pt x="55" y="0"/>
                    </a:moveTo>
                    <a:lnTo>
                      <a:pt x="49" y="7"/>
                    </a:lnTo>
                    <a:lnTo>
                      <a:pt x="0" y="55"/>
                    </a:lnTo>
                    <a:lnTo>
                      <a:pt x="7" y="61"/>
                    </a:lnTo>
                    <a:lnTo>
                      <a:pt x="55" y="13"/>
                    </a:lnTo>
                    <a:lnTo>
                      <a:pt x="103" y="61"/>
                    </a:lnTo>
                    <a:lnTo>
                      <a:pt x="110" y="55"/>
                    </a:lnTo>
                    <a:lnTo>
                      <a:pt x="62" y="7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Grafik 2" descr="Ein Bild, das Text, Diagramm, Reihe, parallel enthält.&#10;&#10;Beschreibung automatisch generiert.">
            <a:extLst>
              <a:ext uri="{FF2B5EF4-FFF2-40B4-BE49-F238E27FC236}">
                <a16:creationId xmlns:a16="http://schemas.microsoft.com/office/drawing/2014/main" id="{B9A9C294-3D9F-AD19-0823-91EBAFA41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93" y="1239664"/>
            <a:ext cx="4763276" cy="2220408"/>
          </a:xfrm>
          <a:prstGeom prst="rect">
            <a:avLst/>
          </a:prstGeom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75">
            <a:extLst>
              <a:ext uri="{FF2B5EF4-FFF2-40B4-BE49-F238E27FC236}">
                <a16:creationId xmlns:a16="http://schemas.microsoft.com/office/drawing/2014/main" id="{A176F51F-4A99-F4A8-C8E4-E6CEC5E0F127}"/>
              </a:ext>
            </a:extLst>
          </p:cNvPr>
          <p:cNvSpPr/>
          <p:nvPr/>
        </p:nvSpPr>
        <p:spPr>
          <a:xfrm>
            <a:off x="6709378" y="1691199"/>
            <a:ext cx="2095120" cy="6596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800">
                <a:solidFill>
                  <a:schemeClr val="tx1"/>
                </a:solidFill>
              </a:rPr>
              <a:t>Throughput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stagnates with 3'000 threads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Rectangle 75">
            <a:extLst>
              <a:ext uri="{FF2B5EF4-FFF2-40B4-BE49-F238E27FC236}">
                <a16:creationId xmlns:a16="http://schemas.microsoft.com/office/drawing/2014/main" id="{B13FA91B-8539-1ABC-EB38-60188C71C590}"/>
              </a:ext>
            </a:extLst>
          </p:cNvPr>
          <p:cNvSpPr/>
          <p:nvPr/>
        </p:nvSpPr>
        <p:spPr>
          <a:xfrm>
            <a:off x="6701742" y="3297793"/>
            <a:ext cx="2138724" cy="6596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800">
                <a:solidFill>
                  <a:schemeClr val="tx1"/>
                </a:solidFill>
              </a:rPr>
              <a:t>8% Errors with 5'000 threads, no issues before</a:t>
            </a:r>
            <a:endParaRPr lang="de-DE" sz="180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527933-0A1C-C955-BE78-DC94CCA135FE}"/>
              </a:ext>
            </a:extLst>
          </p:cNvPr>
          <p:cNvGrpSpPr/>
          <p:nvPr/>
        </p:nvGrpSpPr>
        <p:grpSpPr>
          <a:xfrm>
            <a:off x="486137" y="3595890"/>
            <a:ext cx="5347504" cy="443411"/>
            <a:chOff x="486137" y="3595890"/>
            <a:chExt cx="5011838" cy="44341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F10DBA2-537D-5BF5-7360-12F578049152}"/>
                </a:ext>
              </a:extLst>
            </p:cNvPr>
            <p:cNvSpPr/>
            <p:nvPr/>
          </p:nvSpPr>
          <p:spPr>
            <a:xfrm>
              <a:off x="486137" y="3595890"/>
              <a:ext cx="5011838" cy="44341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de-DE" sz="1600" b="1">
                  <a:solidFill>
                    <a:srgbClr val="00802F"/>
                  </a:solidFill>
                </a:rPr>
                <a:t>Test </a:t>
              </a:r>
              <a:r>
                <a:rPr lang="en-US" sz="1600" b="1">
                  <a:solidFill>
                    <a:srgbClr val="00802F"/>
                  </a:solidFill>
                </a:rPr>
                <a:t>parameters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2B41DD6-B64E-CF74-D5C8-6F54E8DDFF04}"/>
                </a:ext>
              </a:extLst>
            </p:cNvPr>
            <p:cNvCxnSpPr/>
            <p:nvPr/>
          </p:nvCxnSpPr>
          <p:spPr>
            <a:xfrm>
              <a:off x="486137" y="4002790"/>
              <a:ext cx="50118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130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AF9E734-B61C-AD27-9688-1AA11FB585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00932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F9E734-B61C-AD27-9688-1AA11FB585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 descr="Ein Bild, das Text, Diagramm, Reihe, parallel enthält.&#10;&#10;Beschreibung automatisch generiert.">
            <a:extLst>
              <a:ext uri="{FF2B5EF4-FFF2-40B4-BE49-F238E27FC236}">
                <a16:creationId xmlns:a16="http://schemas.microsoft.com/office/drawing/2014/main" id="{9C97C1CE-938D-02F2-F931-E00B626E0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27" y="1239664"/>
            <a:ext cx="4622008" cy="2220408"/>
          </a:xfrm>
          <a:prstGeom prst="rect">
            <a:avLst/>
          </a:prstGeom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DC088-5C55-967B-295E-A54FB958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49" cy="609662"/>
          </a:xfrm>
        </p:spPr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JMeter | </a:t>
            </a:r>
            <a:r>
              <a:rPr lang="en-US">
                <a:ea typeface="+mj-lt"/>
                <a:cs typeface="+mj-lt"/>
              </a:rPr>
              <a:t>POST &amp; GET Task Request, Local, Without Cache Clearance</a:t>
            </a:r>
          </a:p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C6044-F7B5-AF18-9059-F6724805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7" name="Rectangle 75">
            <a:extLst>
              <a:ext uri="{FF2B5EF4-FFF2-40B4-BE49-F238E27FC236}">
                <a16:creationId xmlns:a16="http://schemas.microsoft.com/office/drawing/2014/main" id="{F06E26A7-7228-FC85-94CF-9000195BB918}"/>
              </a:ext>
            </a:extLst>
          </p:cNvPr>
          <p:cNvSpPr/>
          <p:nvPr/>
        </p:nvSpPr>
        <p:spPr>
          <a:xfrm>
            <a:off x="6626449" y="1691198"/>
            <a:ext cx="2154069" cy="6596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800">
                <a:solidFill>
                  <a:schemeClr val="tx1"/>
                </a:solidFill>
              </a:rPr>
              <a:t>Linear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behaviour</a:t>
            </a:r>
            <a:r>
              <a:rPr lang="en-US" sz="1800">
                <a:solidFill>
                  <a:schemeClr val="tx1"/>
                </a:solidFill>
              </a:rPr>
              <a:t> until 5'000 threads seems a bit suspicious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BF272-D1BB-F030-61C0-AC9D4A2F20F5}"/>
              </a:ext>
            </a:extLst>
          </p:cNvPr>
          <p:cNvSpPr/>
          <p:nvPr/>
        </p:nvSpPr>
        <p:spPr>
          <a:xfrm>
            <a:off x="486136" y="4081761"/>
            <a:ext cx="6140313" cy="3258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Threads: 300-6000 | Ramp-Up Period: 20 sec | Type: GREETING </a:t>
            </a:r>
          </a:p>
        </p:txBody>
      </p:sp>
      <p:sp>
        <p:nvSpPr>
          <p:cNvPr id="24" name="Rectangle 75">
            <a:extLst>
              <a:ext uri="{FF2B5EF4-FFF2-40B4-BE49-F238E27FC236}">
                <a16:creationId xmlns:a16="http://schemas.microsoft.com/office/drawing/2014/main" id="{9D329D51-16B0-5A19-37E8-6700BF87297A}"/>
              </a:ext>
            </a:extLst>
          </p:cNvPr>
          <p:cNvSpPr/>
          <p:nvPr/>
        </p:nvSpPr>
        <p:spPr>
          <a:xfrm>
            <a:off x="6630445" y="3285804"/>
            <a:ext cx="2154069" cy="10073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800">
                <a:solidFill>
                  <a:schemeClr val="tx1"/>
                </a:solidFill>
              </a:rPr>
              <a:t>2.5% Errors starting at 1'600 Samples and increase fast from 4'000 samples onwards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DC864C-657A-7621-2D2C-1FA4616C3143}"/>
              </a:ext>
            </a:extLst>
          </p:cNvPr>
          <p:cNvGrpSpPr/>
          <p:nvPr/>
        </p:nvGrpSpPr>
        <p:grpSpPr>
          <a:xfrm>
            <a:off x="486137" y="3595890"/>
            <a:ext cx="5347504" cy="443411"/>
            <a:chOff x="486137" y="3595890"/>
            <a:chExt cx="5011838" cy="44341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43516C9-23E0-6E83-1D07-7E7DAD8ABE95}"/>
                </a:ext>
              </a:extLst>
            </p:cNvPr>
            <p:cNvSpPr/>
            <p:nvPr/>
          </p:nvSpPr>
          <p:spPr>
            <a:xfrm>
              <a:off x="486137" y="3595890"/>
              <a:ext cx="5011838" cy="44341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de-DE" sz="1600" b="1">
                  <a:solidFill>
                    <a:srgbClr val="00802F"/>
                  </a:solidFill>
                </a:rPr>
                <a:t>Test </a:t>
              </a:r>
              <a:r>
                <a:rPr lang="en-US" sz="1600" b="1">
                  <a:solidFill>
                    <a:srgbClr val="00802F"/>
                  </a:solidFill>
                </a:rPr>
                <a:t>parameters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5DDC78-F8A5-9D38-8DB9-ADAFC9A3B703}"/>
                </a:ext>
              </a:extLst>
            </p:cNvPr>
            <p:cNvCxnSpPr/>
            <p:nvPr/>
          </p:nvCxnSpPr>
          <p:spPr>
            <a:xfrm>
              <a:off x="486137" y="4002790"/>
              <a:ext cx="50118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978D2D-B7D9-CC2C-6E46-2FD5D1A1A9EC}"/>
              </a:ext>
            </a:extLst>
          </p:cNvPr>
          <p:cNvGrpSpPr/>
          <p:nvPr/>
        </p:nvGrpSpPr>
        <p:grpSpPr>
          <a:xfrm>
            <a:off x="6072361" y="1380269"/>
            <a:ext cx="380468" cy="2992624"/>
            <a:chOff x="7051852" y="928513"/>
            <a:chExt cx="380468" cy="299262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2F1C0D6-EBA4-0D62-8BC5-9A11AAF3CDAA}"/>
                </a:ext>
              </a:extLst>
            </p:cNvPr>
            <p:cNvCxnSpPr/>
            <p:nvPr/>
          </p:nvCxnSpPr>
          <p:spPr>
            <a:xfrm rot="16200000">
              <a:off x="5745775" y="2424825"/>
              <a:ext cx="2992624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066329E-051F-A7CC-1BED-4F8FCDB70B4E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7051852" y="2234591"/>
              <a:ext cx="380468" cy="380468"/>
              <a:chOff x="982662" y="2655888"/>
              <a:chExt cx="269875" cy="269875"/>
            </a:xfrm>
          </p:grpSpPr>
          <p:sp>
            <p:nvSpPr>
              <p:cNvPr id="39" name="Oval 54">
                <a:extLst>
                  <a:ext uri="{FF2B5EF4-FFF2-40B4-BE49-F238E27FC236}">
                    <a16:creationId xmlns:a16="http://schemas.microsoft.com/office/drawing/2014/main" id="{FFD67FB1-D72B-F094-9910-312426FEB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982662" y="2655888"/>
                <a:ext cx="269875" cy="269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eform 55">
                <a:extLst>
                  <a:ext uri="{FF2B5EF4-FFF2-40B4-BE49-F238E27FC236}">
                    <a16:creationId xmlns:a16="http://schemas.microsoft.com/office/drawing/2014/main" id="{4CF1E697-7CFE-4E4F-EC23-9720C3CC48B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019968" y="2742407"/>
                <a:ext cx="174625" cy="96837"/>
              </a:xfrm>
              <a:custGeom>
                <a:avLst/>
                <a:gdLst>
                  <a:gd name="T0" fmla="*/ 55 w 110"/>
                  <a:gd name="T1" fmla="*/ 0 h 61"/>
                  <a:gd name="T2" fmla="*/ 49 w 110"/>
                  <a:gd name="T3" fmla="*/ 7 h 61"/>
                  <a:gd name="T4" fmla="*/ 0 w 110"/>
                  <a:gd name="T5" fmla="*/ 55 h 61"/>
                  <a:gd name="T6" fmla="*/ 7 w 110"/>
                  <a:gd name="T7" fmla="*/ 61 h 61"/>
                  <a:gd name="T8" fmla="*/ 55 w 110"/>
                  <a:gd name="T9" fmla="*/ 13 h 61"/>
                  <a:gd name="T10" fmla="*/ 103 w 110"/>
                  <a:gd name="T11" fmla="*/ 61 h 61"/>
                  <a:gd name="T12" fmla="*/ 110 w 110"/>
                  <a:gd name="T13" fmla="*/ 55 h 61"/>
                  <a:gd name="T14" fmla="*/ 62 w 110"/>
                  <a:gd name="T15" fmla="*/ 7 h 61"/>
                  <a:gd name="T16" fmla="*/ 55 w 110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61">
                    <a:moveTo>
                      <a:pt x="55" y="0"/>
                    </a:moveTo>
                    <a:lnTo>
                      <a:pt x="49" y="7"/>
                    </a:lnTo>
                    <a:lnTo>
                      <a:pt x="0" y="55"/>
                    </a:lnTo>
                    <a:lnTo>
                      <a:pt x="7" y="61"/>
                    </a:lnTo>
                    <a:lnTo>
                      <a:pt x="55" y="13"/>
                    </a:lnTo>
                    <a:lnTo>
                      <a:pt x="103" y="61"/>
                    </a:lnTo>
                    <a:lnTo>
                      <a:pt x="110" y="55"/>
                    </a:lnTo>
                    <a:lnTo>
                      <a:pt x="62" y="7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926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AF9E734-B61C-AD27-9688-1AA11FB585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171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F9E734-B61C-AD27-9688-1AA11FB585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F3DC088-5C55-967B-295E-A54FB958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JMeter | </a:t>
            </a:r>
            <a:r>
              <a:rPr lang="en-US">
                <a:ea typeface="+mj-lt"/>
                <a:cs typeface="+mj-lt"/>
              </a:rPr>
              <a:t>POST &amp; GET Task Request, Local, With Cache Clearance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C6044-F7B5-AF18-9059-F6724805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3" name="Grafik 2" descr="Ein Bild, das Text, Diagramm, Reihe, parallel enthält.&#10;&#10;Beschreibung automatisch generiert.">
            <a:extLst>
              <a:ext uri="{FF2B5EF4-FFF2-40B4-BE49-F238E27FC236}">
                <a16:creationId xmlns:a16="http://schemas.microsoft.com/office/drawing/2014/main" id="{99127795-0A62-71F2-3D90-355300766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69" y="1239664"/>
            <a:ext cx="4831325" cy="2220408"/>
          </a:xfrm>
          <a:prstGeom prst="rect">
            <a:avLst/>
          </a:prstGeom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F2B5E7-3FDD-6E30-05AD-16C747B11473}"/>
              </a:ext>
            </a:extLst>
          </p:cNvPr>
          <p:cNvSpPr/>
          <p:nvPr/>
        </p:nvSpPr>
        <p:spPr>
          <a:xfrm>
            <a:off x="486136" y="4081761"/>
            <a:ext cx="6140313" cy="3258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Threads: 300-6000 | Ramp-Up Period: 20 sec | Type: GREETING 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20AD93-C8EE-D302-8663-D97B852E8397}"/>
              </a:ext>
            </a:extLst>
          </p:cNvPr>
          <p:cNvGrpSpPr/>
          <p:nvPr/>
        </p:nvGrpSpPr>
        <p:grpSpPr>
          <a:xfrm>
            <a:off x="486137" y="3595890"/>
            <a:ext cx="5347504" cy="443411"/>
            <a:chOff x="486137" y="3595890"/>
            <a:chExt cx="5011838" cy="4434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E4DBF1-A5F9-D9E1-0E19-3FCB92556A56}"/>
                </a:ext>
              </a:extLst>
            </p:cNvPr>
            <p:cNvSpPr/>
            <p:nvPr/>
          </p:nvSpPr>
          <p:spPr>
            <a:xfrm>
              <a:off x="486137" y="3595890"/>
              <a:ext cx="5011838" cy="44341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de-DE" sz="1600" b="1">
                  <a:solidFill>
                    <a:srgbClr val="00802F"/>
                  </a:solidFill>
                </a:rPr>
                <a:t>Test </a:t>
              </a:r>
              <a:r>
                <a:rPr lang="en-US" sz="1600" b="1">
                  <a:solidFill>
                    <a:srgbClr val="00802F"/>
                  </a:solidFill>
                </a:rPr>
                <a:t>parameters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161213-F4B7-FB71-67B1-3E1EBF940902}"/>
                </a:ext>
              </a:extLst>
            </p:cNvPr>
            <p:cNvCxnSpPr/>
            <p:nvPr/>
          </p:nvCxnSpPr>
          <p:spPr>
            <a:xfrm>
              <a:off x="486137" y="4002790"/>
              <a:ext cx="50118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75">
            <a:extLst>
              <a:ext uri="{FF2B5EF4-FFF2-40B4-BE49-F238E27FC236}">
                <a16:creationId xmlns:a16="http://schemas.microsoft.com/office/drawing/2014/main" id="{7D0464AF-47B3-8060-C7B1-623AF374B426}"/>
              </a:ext>
            </a:extLst>
          </p:cNvPr>
          <p:cNvSpPr/>
          <p:nvPr/>
        </p:nvSpPr>
        <p:spPr>
          <a:xfrm>
            <a:off x="6609144" y="1768585"/>
            <a:ext cx="2179367" cy="221599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Cache clearance before the test slows down the response time around factor 4</a:t>
            </a:r>
          </a:p>
          <a:p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sz="1800">
                <a:solidFill>
                  <a:schemeClr val="tx1"/>
                </a:solidFill>
              </a:rPr>
              <a:t>Cold Start of Docker</a:t>
            </a:r>
          </a:p>
          <a:p>
            <a:pPr marL="285750" indent="-285750">
              <a:buFont typeface="Calibri"/>
              <a:buChar char="-"/>
            </a:pPr>
            <a:r>
              <a:rPr lang="en-US" sz="1800">
                <a:solidFill>
                  <a:schemeClr val="tx1"/>
                </a:solidFill>
              </a:rPr>
              <a:t>Database vs. Cache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28BDAC4-180B-D50E-CC05-554C03F23A21}"/>
              </a:ext>
            </a:extLst>
          </p:cNvPr>
          <p:cNvGrpSpPr/>
          <p:nvPr/>
        </p:nvGrpSpPr>
        <p:grpSpPr>
          <a:xfrm>
            <a:off x="6072361" y="1380269"/>
            <a:ext cx="380468" cy="2992624"/>
            <a:chOff x="7051852" y="928513"/>
            <a:chExt cx="380468" cy="299262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D8AB4F5-2E4F-AC81-30FE-E3C15E467480}"/>
                </a:ext>
              </a:extLst>
            </p:cNvPr>
            <p:cNvCxnSpPr/>
            <p:nvPr/>
          </p:nvCxnSpPr>
          <p:spPr>
            <a:xfrm rot="16200000">
              <a:off x="5745775" y="2424825"/>
              <a:ext cx="2992624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84473ED-926B-FC80-ADE5-F8F365016E32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7051852" y="2234591"/>
              <a:ext cx="380468" cy="380468"/>
              <a:chOff x="982662" y="2655888"/>
              <a:chExt cx="269875" cy="269875"/>
            </a:xfrm>
          </p:grpSpPr>
          <p:sp>
            <p:nvSpPr>
              <p:cNvPr id="35" name="Oval 54">
                <a:extLst>
                  <a:ext uri="{FF2B5EF4-FFF2-40B4-BE49-F238E27FC236}">
                    <a16:creationId xmlns:a16="http://schemas.microsoft.com/office/drawing/2014/main" id="{BCF70961-3403-DE05-6347-AC857F8BF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982662" y="2655888"/>
                <a:ext cx="269875" cy="269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55">
                <a:extLst>
                  <a:ext uri="{FF2B5EF4-FFF2-40B4-BE49-F238E27FC236}">
                    <a16:creationId xmlns:a16="http://schemas.microsoft.com/office/drawing/2014/main" id="{CAE39565-F07A-C62C-07AF-9171E222F6D7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1019968" y="2742407"/>
                <a:ext cx="174625" cy="96837"/>
              </a:xfrm>
              <a:custGeom>
                <a:avLst/>
                <a:gdLst>
                  <a:gd name="T0" fmla="*/ 55 w 110"/>
                  <a:gd name="T1" fmla="*/ 0 h 61"/>
                  <a:gd name="T2" fmla="*/ 49 w 110"/>
                  <a:gd name="T3" fmla="*/ 7 h 61"/>
                  <a:gd name="T4" fmla="*/ 0 w 110"/>
                  <a:gd name="T5" fmla="*/ 55 h 61"/>
                  <a:gd name="T6" fmla="*/ 7 w 110"/>
                  <a:gd name="T7" fmla="*/ 61 h 61"/>
                  <a:gd name="T8" fmla="*/ 55 w 110"/>
                  <a:gd name="T9" fmla="*/ 13 h 61"/>
                  <a:gd name="T10" fmla="*/ 103 w 110"/>
                  <a:gd name="T11" fmla="*/ 61 h 61"/>
                  <a:gd name="T12" fmla="*/ 110 w 110"/>
                  <a:gd name="T13" fmla="*/ 55 h 61"/>
                  <a:gd name="T14" fmla="*/ 62 w 110"/>
                  <a:gd name="T15" fmla="*/ 7 h 61"/>
                  <a:gd name="T16" fmla="*/ 55 w 110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61">
                    <a:moveTo>
                      <a:pt x="55" y="0"/>
                    </a:moveTo>
                    <a:lnTo>
                      <a:pt x="49" y="7"/>
                    </a:lnTo>
                    <a:lnTo>
                      <a:pt x="0" y="55"/>
                    </a:lnTo>
                    <a:lnTo>
                      <a:pt x="7" y="61"/>
                    </a:lnTo>
                    <a:lnTo>
                      <a:pt x="55" y="13"/>
                    </a:lnTo>
                    <a:lnTo>
                      <a:pt x="103" y="61"/>
                    </a:lnTo>
                    <a:lnTo>
                      <a:pt x="110" y="55"/>
                    </a:lnTo>
                    <a:lnTo>
                      <a:pt x="62" y="7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1708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4BBA5EF-C235-0277-E8C5-F5AA14B5E1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49289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BBA5EF-C235-0277-E8C5-F5AA14B5E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930070-B451-AB78-FAA7-89ACA9E5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CH" err="1">
                <a:solidFill>
                  <a:schemeClr val="accent1"/>
                </a:solidFill>
              </a:rPr>
              <a:t>ChaosMonkey</a:t>
            </a:r>
            <a:r>
              <a:rPr lang="de-CH">
                <a:solidFill>
                  <a:schemeClr val="accent1"/>
                </a:solidFill>
              </a:rPr>
              <a:t> | </a:t>
            </a:r>
            <a:r>
              <a:rPr lang="de-CH"/>
              <a:t>TAPAS Chaos </a:t>
            </a:r>
            <a:r>
              <a:rPr lang="de-CH" err="1"/>
              <a:t>Testing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8031-A9D2-A67B-D9FA-B7F0F2796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755" y="1286917"/>
            <a:ext cx="3537715" cy="1392331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08A1D"/>
                </a:solidFill>
              </a:rPr>
              <a:t>Latency Assault: </a:t>
            </a:r>
            <a:r>
              <a:rPr lang="en-US" sz="1200"/>
              <a:t>Delays in task execution.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7030A0"/>
                </a:solidFill>
              </a:rPr>
              <a:t>Exception Assault:</a:t>
            </a:r>
            <a:r>
              <a:rPr lang="en-US" sz="1200"/>
              <a:t> Delay &amp; possible breakdown of application.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Most vulnerable service. Robust fault-tolerance needed to prevent application breakdown.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Char char="•"/>
            </a:pPr>
            <a:endParaRPr lang="en-US" sz="1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9A75-8E2B-9038-6CC7-6FD6A47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92FB4705-6436-BD90-1EF3-C17DFA72B83D}"/>
              </a:ext>
            </a:extLst>
          </p:cNvPr>
          <p:cNvSpPr/>
          <p:nvPr/>
        </p:nvSpPr>
        <p:spPr>
          <a:xfrm>
            <a:off x="2287835" y="2429057"/>
            <a:ext cx="960143" cy="733337"/>
          </a:xfrm>
          <a:prstGeom prst="roundRect">
            <a:avLst>
              <a:gd name="adj" fmla="val 6286"/>
            </a:avLst>
          </a:prstGeom>
          <a:solidFill>
            <a:srgbClr val="ACCAD0"/>
          </a:solidFill>
          <a:ln w="12197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172872" rIns="87819" bIns="43910" rtlCol="0" anchor="t"/>
          <a:lstStyle/>
          <a:p>
            <a:pPr algn="ctr"/>
            <a:endParaRPr lang="en-US" sz="1600"/>
          </a:p>
        </p:txBody>
      </p:sp>
      <p:sp>
        <p:nvSpPr>
          <p:cNvPr id="9" name="Rectangle: Rounded Corners 20">
            <a:extLst>
              <a:ext uri="{FF2B5EF4-FFF2-40B4-BE49-F238E27FC236}">
                <a16:creationId xmlns:a16="http://schemas.microsoft.com/office/drawing/2014/main" id="{39CCA67C-4B1D-E7D8-2914-32A807F20C49}"/>
              </a:ext>
            </a:extLst>
          </p:cNvPr>
          <p:cNvSpPr/>
          <p:nvPr/>
        </p:nvSpPr>
        <p:spPr>
          <a:xfrm>
            <a:off x="2411858" y="2553776"/>
            <a:ext cx="712096" cy="483900"/>
          </a:xfrm>
          <a:prstGeom prst="roundRect">
            <a:avLst/>
          </a:prstGeom>
          <a:solidFill>
            <a:srgbClr val="D9D9D9"/>
          </a:solidFill>
          <a:ln w="12197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152">
                <a:solidFill>
                  <a:schemeClr val="tx1"/>
                </a:solidFill>
              </a:rPr>
              <a:t>Task List</a:t>
            </a:r>
            <a:endParaRPr lang="en-US" sz="1152">
              <a:solidFill>
                <a:schemeClr val="tx1"/>
              </a:solidFill>
            </a:endParaRPr>
          </a:p>
        </p:txBody>
      </p:sp>
      <p:pic>
        <p:nvPicPr>
          <p:cNvPr id="11" name="Picture 26" descr="A green and black circle with a person in it&#10;&#10;Description automatically generated">
            <a:extLst>
              <a:ext uri="{FF2B5EF4-FFF2-40B4-BE49-F238E27FC236}">
                <a16:creationId xmlns:a16="http://schemas.microsoft.com/office/drawing/2014/main" id="{700B44B1-C122-40B0-D1F6-5B39E5542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91" y="3539926"/>
            <a:ext cx="414829" cy="414829"/>
          </a:xfrm>
          <a:prstGeom prst="rect">
            <a:avLst/>
          </a:prstGeom>
        </p:spPr>
      </p:pic>
      <p:sp>
        <p:nvSpPr>
          <p:cNvPr id="13" name="Rectangle 27">
            <a:extLst>
              <a:ext uri="{FF2B5EF4-FFF2-40B4-BE49-F238E27FC236}">
                <a16:creationId xmlns:a16="http://schemas.microsoft.com/office/drawing/2014/main" id="{0315C52B-178A-6F9E-ED4C-9FAF64B5384E}"/>
              </a:ext>
            </a:extLst>
          </p:cNvPr>
          <p:cNvSpPr/>
          <p:nvPr/>
        </p:nvSpPr>
        <p:spPr>
          <a:xfrm>
            <a:off x="2221418" y="3941519"/>
            <a:ext cx="1092975" cy="27595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152" b="1">
                <a:solidFill>
                  <a:schemeClr val="accent1"/>
                </a:solidFill>
              </a:rPr>
              <a:t>USER</a:t>
            </a:r>
            <a:endParaRPr lang="en-US" sz="1152" b="1">
              <a:solidFill>
                <a:schemeClr val="accent1"/>
              </a:solidFill>
            </a:endParaRPr>
          </a:p>
        </p:txBody>
      </p:sp>
      <p:grpSp>
        <p:nvGrpSpPr>
          <p:cNvPr id="17" name="Group 33">
            <a:extLst>
              <a:ext uri="{FF2B5EF4-FFF2-40B4-BE49-F238E27FC236}">
                <a16:creationId xmlns:a16="http://schemas.microsoft.com/office/drawing/2014/main" id="{DB2C2923-F01A-AB8B-940E-798A9C5C86A4}"/>
              </a:ext>
            </a:extLst>
          </p:cNvPr>
          <p:cNvGrpSpPr/>
          <p:nvPr/>
        </p:nvGrpSpPr>
        <p:grpSpPr>
          <a:xfrm>
            <a:off x="2287835" y="1361746"/>
            <a:ext cx="960143" cy="733337"/>
            <a:chOff x="4208769" y="-1552575"/>
            <a:chExt cx="999732" cy="763575"/>
          </a:xfrm>
        </p:grpSpPr>
        <p:sp>
          <p:nvSpPr>
            <p:cNvPr id="15" name="Rectangle: Rounded Corners 16">
              <a:extLst>
                <a:ext uri="{FF2B5EF4-FFF2-40B4-BE49-F238E27FC236}">
                  <a16:creationId xmlns:a16="http://schemas.microsoft.com/office/drawing/2014/main" id="{06821572-ED7C-CA26-6D7B-5506727987DB}"/>
                </a:ext>
              </a:extLst>
            </p:cNvPr>
            <p:cNvSpPr/>
            <p:nvPr/>
          </p:nvSpPr>
          <p:spPr>
            <a:xfrm>
              <a:off x="4208769" y="-1552575"/>
              <a:ext cx="999732" cy="763575"/>
            </a:xfrm>
            <a:prstGeom prst="roundRect">
              <a:avLst>
                <a:gd name="adj" fmla="val 6277"/>
              </a:avLst>
            </a:prstGeom>
            <a:solidFill>
              <a:schemeClr val="accent2"/>
            </a:solidFill>
            <a:ln w="12197" cap="flat" cmpd="sng" algn="ctr">
              <a:solidFill>
                <a:srgbClr val="B59C6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32">
              <a:extLst>
                <a:ext uri="{FF2B5EF4-FFF2-40B4-BE49-F238E27FC236}">
                  <a16:creationId xmlns:a16="http://schemas.microsoft.com/office/drawing/2014/main" id="{83B9237F-145B-E794-5947-0012B68E91C6}"/>
                </a:ext>
              </a:extLst>
            </p:cNvPr>
            <p:cNvSpPr/>
            <p:nvPr/>
          </p:nvSpPr>
          <p:spPr>
            <a:xfrm>
              <a:off x="4337907" y="-1422714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197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152">
                  <a:solidFill>
                    <a:schemeClr val="tx1"/>
                  </a:solidFill>
                </a:rPr>
                <a:t>Roster</a:t>
              </a:r>
              <a:endParaRPr lang="en-US" sz="1152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38">
            <a:extLst>
              <a:ext uri="{FF2B5EF4-FFF2-40B4-BE49-F238E27FC236}">
                <a16:creationId xmlns:a16="http://schemas.microsoft.com/office/drawing/2014/main" id="{2438F9B6-C90E-01AD-D52E-E1F2585643DE}"/>
              </a:ext>
            </a:extLst>
          </p:cNvPr>
          <p:cNvGrpSpPr/>
          <p:nvPr/>
        </p:nvGrpSpPr>
        <p:grpSpPr>
          <a:xfrm>
            <a:off x="3957604" y="1361746"/>
            <a:ext cx="960143" cy="733337"/>
            <a:chOff x="5259694" y="-1552575"/>
            <a:chExt cx="999732" cy="763575"/>
          </a:xfrm>
        </p:grpSpPr>
        <p:sp>
          <p:nvSpPr>
            <p:cNvPr id="19" name="Rectangle: Rounded Corners 17">
              <a:extLst>
                <a:ext uri="{FF2B5EF4-FFF2-40B4-BE49-F238E27FC236}">
                  <a16:creationId xmlns:a16="http://schemas.microsoft.com/office/drawing/2014/main" id="{76E181E9-C570-932E-D340-4EDEC2CD97E9}"/>
                </a:ext>
              </a:extLst>
            </p:cNvPr>
            <p:cNvSpPr/>
            <p:nvPr/>
          </p:nvSpPr>
          <p:spPr>
            <a:xfrm>
              <a:off x="5259694" y="-1552575"/>
              <a:ext cx="999732" cy="763575"/>
            </a:xfrm>
            <a:prstGeom prst="roundRect">
              <a:avLst>
                <a:gd name="adj" fmla="val 6277"/>
              </a:avLst>
            </a:prstGeom>
            <a:solidFill>
              <a:srgbClr val="F8CCCC"/>
            </a:solidFill>
            <a:ln w="12197" cap="flat" cmpd="sng" algn="ctr">
              <a:solidFill>
                <a:srgbClr val="E64848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35">
              <a:extLst>
                <a:ext uri="{FF2B5EF4-FFF2-40B4-BE49-F238E27FC236}">
                  <a16:creationId xmlns:a16="http://schemas.microsoft.com/office/drawing/2014/main" id="{84FE64DA-445B-B279-D85F-F6B928E62816}"/>
                </a:ext>
              </a:extLst>
            </p:cNvPr>
            <p:cNvSpPr/>
            <p:nvPr/>
          </p:nvSpPr>
          <p:spPr>
            <a:xfrm>
              <a:off x="5388831" y="-1422714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197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152">
                  <a:solidFill>
                    <a:schemeClr val="tx1"/>
                  </a:solidFill>
                </a:rPr>
                <a:t>Executor Pool</a:t>
              </a:r>
              <a:endParaRPr lang="en-US" sz="1152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41">
            <a:extLst>
              <a:ext uri="{FF2B5EF4-FFF2-40B4-BE49-F238E27FC236}">
                <a16:creationId xmlns:a16="http://schemas.microsoft.com/office/drawing/2014/main" id="{21C36039-08A0-DFF5-3350-6940C6C16098}"/>
              </a:ext>
            </a:extLst>
          </p:cNvPr>
          <p:cNvGrpSpPr/>
          <p:nvPr/>
        </p:nvGrpSpPr>
        <p:grpSpPr>
          <a:xfrm>
            <a:off x="494042" y="1283266"/>
            <a:ext cx="1084166" cy="858055"/>
            <a:chOff x="2203093" y="1335623"/>
            <a:chExt cx="1128869" cy="893436"/>
          </a:xfrm>
        </p:grpSpPr>
        <p:grpSp>
          <p:nvGrpSpPr>
            <p:cNvPr id="23" name="Group 39">
              <a:extLst>
                <a:ext uri="{FF2B5EF4-FFF2-40B4-BE49-F238E27FC236}">
                  <a16:creationId xmlns:a16="http://schemas.microsoft.com/office/drawing/2014/main" id="{5EDB2E3E-0593-924B-D202-E31594D85106}"/>
                </a:ext>
              </a:extLst>
            </p:cNvPr>
            <p:cNvGrpSpPr/>
            <p:nvPr/>
          </p:nvGrpSpPr>
          <p:grpSpPr>
            <a:xfrm>
              <a:off x="2203093" y="1335623"/>
              <a:ext cx="999732" cy="763575"/>
              <a:chOff x="6310619" y="-1552575"/>
              <a:chExt cx="999732" cy="763575"/>
            </a:xfrm>
          </p:grpSpPr>
          <p:sp>
            <p:nvSpPr>
              <p:cNvPr id="27" name="Rectangle: Rounded Corners 18">
                <a:extLst>
                  <a:ext uri="{FF2B5EF4-FFF2-40B4-BE49-F238E27FC236}">
                    <a16:creationId xmlns:a16="http://schemas.microsoft.com/office/drawing/2014/main" id="{BE4620FD-87BA-B743-D919-ECB6BB942A3B}"/>
                  </a:ext>
                </a:extLst>
              </p:cNvPr>
              <p:cNvSpPr/>
              <p:nvPr/>
            </p:nvSpPr>
            <p:spPr>
              <a:xfrm>
                <a:off x="6310619" y="-1552575"/>
                <a:ext cx="999732" cy="763575"/>
              </a:xfrm>
              <a:prstGeom prst="roundRect">
                <a:avLst>
                  <a:gd name="adj" fmla="val 6277"/>
                </a:avLst>
              </a:prstGeom>
              <a:solidFill>
                <a:srgbClr val="FFFBD1"/>
              </a:solidFill>
              <a:ln w="12197" cap="flat" cmpd="sng" algn="ctr">
                <a:solidFill>
                  <a:srgbClr val="FFEB2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819" tIns="43910" rIns="87819" bIns="4391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36">
                <a:extLst>
                  <a:ext uri="{FF2B5EF4-FFF2-40B4-BE49-F238E27FC236}">
                    <a16:creationId xmlns:a16="http://schemas.microsoft.com/office/drawing/2014/main" id="{3F7C8D12-56C5-CB86-F327-B07F59A66286}"/>
                  </a:ext>
                </a:extLst>
              </p:cNvPr>
              <p:cNvSpPr/>
              <p:nvPr/>
            </p:nvSpPr>
            <p:spPr>
              <a:xfrm>
                <a:off x="6439756" y="-1422714"/>
                <a:ext cx="741458" cy="503853"/>
              </a:xfrm>
              <a:prstGeom prst="roundRect">
                <a:avLst/>
              </a:prstGeom>
              <a:solidFill>
                <a:srgbClr val="D9D9D9"/>
              </a:solidFill>
              <a:ln w="12197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CH" sz="1152">
                    <a:solidFill>
                      <a:schemeClr val="tx1"/>
                    </a:solidFill>
                  </a:rPr>
                  <a:t>Executor - Calculator</a:t>
                </a:r>
                <a:endParaRPr lang="en-US" sz="1152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40">
              <a:extLst>
                <a:ext uri="{FF2B5EF4-FFF2-40B4-BE49-F238E27FC236}">
                  <a16:creationId xmlns:a16="http://schemas.microsoft.com/office/drawing/2014/main" id="{844A9E2A-70A4-A28C-18C6-6D5DF4E5589A}"/>
                </a:ext>
              </a:extLst>
            </p:cNvPr>
            <p:cNvGrpSpPr/>
            <p:nvPr/>
          </p:nvGrpSpPr>
          <p:grpSpPr>
            <a:xfrm>
              <a:off x="2332230" y="1465484"/>
              <a:ext cx="999732" cy="763575"/>
              <a:chOff x="7361546" y="-1552575"/>
              <a:chExt cx="999732" cy="763575"/>
            </a:xfrm>
          </p:grpSpPr>
          <p:sp>
            <p:nvSpPr>
              <p:cNvPr id="25" name="Rectangle: Rounded Corners 19">
                <a:extLst>
                  <a:ext uri="{FF2B5EF4-FFF2-40B4-BE49-F238E27FC236}">
                    <a16:creationId xmlns:a16="http://schemas.microsoft.com/office/drawing/2014/main" id="{E1149FE1-AEE0-6882-4E9A-0BFEF45A735E}"/>
                  </a:ext>
                </a:extLst>
              </p:cNvPr>
              <p:cNvSpPr/>
              <p:nvPr/>
            </p:nvSpPr>
            <p:spPr>
              <a:xfrm>
                <a:off x="7361546" y="-1552575"/>
                <a:ext cx="999732" cy="763575"/>
              </a:xfrm>
              <a:prstGeom prst="roundRect">
                <a:avLst>
                  <a:gd name="adj" fmla="val 6277"/>
                </a:avLst>
              </a:prstGeom>
              <a:solidFill>
                <a:srgbClr val="FFFBD1"/>
              </a:solidFill>
              <a:ln w="12197" cap="flat" cmpd="sng" algn="ctr">
                <a:solidFill>
                  <a:srgbClr val="FFE81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819" tIns="43910" rIns="87819" bIns="4391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37">
                <a:extLst>
                  <a:ext uri="{FF2B5EF4-FFF2-40B4-BE49-F238E27FC236}">
                    <a16:creationId xmlns:a16="http://schemas.microsoft.com/office/drawing/2014/main" id="{14CBCF2C-B618-0BFF-49C7-362FC75C7DC1}"/>
                  </a:ext>
                </a:extLst>
              </p:cNvPr>
              <p:cNvSpPr/>
              <p:nvPr/>
            </p:nvSpPr>
            <p:spPr>
              <a:xfrm>
                <a:off x="7490682" y="-1422714"/>
                <a:ext cx="741458" cy="503853"/>
              </a:xfrm>
              <a:prstGeom prst="roundRect">
                <a:avLst/>
              </a:prstGeom>
              <a:solidFill>
                <a:srgbClr val="D9D9D9"/>
              </a:solidFill>
              <a:ln w="12197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CH" sz="1152">
                    <a:solidFill>
                      <a:schemeClr val="tx1"/>
                    </a:solidFill>
                  </a:rPr>
                  <a:t>Executor - ChatGPT</a:t>
                </a:r>
                <a:endParaRPr lang="en-US" sz="1152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45" name="Straight Arrow Connector 45">
            <a:extLst>
              <a:ext uri="{FF2B5EF4-FFF2-40B4-BE49-F238E27FC236}">
                <a16:creationId xmlns:a16="http://schemas.microsoft.com/office/drawing/2014/main" id="{365927A7-D1D8-8666-BC7F-7DE73F197125}"/>
              </a:ext>
            </a:extLst>
          </p:cNvPr>
          <p:cNvCxnSpPr>
            <a:cxnSpLocks/>
          </p:cNvCxnSpPr>
          <p:nvPr/>
        </p:nvCxnSpPr>
        <p:spPr>
          <a:xfrm flipH="1">
            <a:off x="3247978" y="1664020"/>
            <a:ext cx="709627" cy="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2">
            <a:extLst>
              <a:ext uri="{FF2B5EF4-FFF2-40B4-BE49-F238E27FC236}">
                <a16:creationId xmlns:a16="http://schemas.microsoft.com/office/drawing/2014/main" id="{D4AE4C7B-EF07-14FD-D489-54447BA85DF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247975" y="1792809"/>
            <a:ext cx="709627" cy="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8A12EE-9DAB-88B5-B7D8-0ABC4363C2FB}"/>
              </a:ext>
            </a:extLst>
          </p:cNvPr>
          <p:cNvCxnSpPr>
            <a:cxnSpLocks/>
          </p:cNvCxnSpPr>
          <p:nvPr/>
        </p:nvCxnSpPr>
        <p:spPr>
          <a:xfrm rot="10800000">
            <a:off x="1578208" y="1726379"/>
            <a:ext cx="709627" cy="2036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2">
            <a:extLst>
              <a:ext uri="{FF2B5EF4-FFF2-40B4-BE49-F238E27FC236}">
                <a16:creationId xmlns:a16="http://schemas.microsoft.com/office/drawing/2014/main" id="{DCD4CDA4-A142-5E7F-C4B5-FF57F38EC6F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04541" y="2158179"/>
            <a:ext cx="610504" cy="426639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8">
            <a:extLst>
              <a:ext uri="{FF2B5EF4-FFF2-40B4-BE49-F238E27FC236}">
                <a16:creationId xmlns:a16="http://schemas.microsoft.com/office/drawing/2014/main" id="{9AB74DDF-C0F4-8C6F-9DE9-1D12C17098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43489" y="3336346"/>
            <a:ext cx="320045" cy="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7">
            <a:extLst>
              <a:ext uri="{FF2B5EF4-FFF2-40B4-BE49-F238E27FC236}">
                <a16:creationId xmlns:a16="http://schemas.microsoft.com/office/drawing/2014/main" id="{02137A77-0FC0-60FD-9C87-1348419DC4F3}"/>
              </a:ext>
            </a:extLst>
          </p:cNvPr>
          <p:cNvCxnSpPr>
            <a:cxnSpLocks/>
          </p:cNvCxnSpPr>
          <p:nvPr/>
        </p:nvCxnSpPr>
        <p:spPr>
          <a:xfrm rot="5400000" flipH="1">
            <a:off x="2672278" y="3336346"/>
            <a:ext cx="320045" cy="0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31">
            <a:extLst>
              <a:ext uri="{FF2B5EF4-FFF2-40B4-BE49-F238E27FC236}">
                <a16:creationId xmlns:a16="http://schemas.microsoft.com/office/drawing/2014/main" id="{E73B76E0-E117-42C3-4A72-57B7B462F235}"/>
              </a:ext>
            </a:extLst>
          </p:cNvPr>
          <p:cNvCxnSpPr>
            <a:cxnSpLocks/>
          </p:cNvCxnSpPr>
          <p:nvPr/>
        </p:nvCxnSpPr>
        <p:spPr>
          <a:xfrm rot="10800000">
            <a:off x="2767906" y="2095083"/>
            <a:ext cx="0" cy="333974"/>
          </a:xfrm>
          <a:prstGeom prst="straightConnector1">
            <a:avLst/>
          </a:prstGeom>
          <a:ln w="6099" cap="flat" cmpd="sng" algn="ctr">
            <a:solidFill>
              <a:srgbClr val="646464"/>
            </a:solidFill>
            <a:prstDash val="solid"/>
            <a:miter lim="800000"/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48296D0-9737-5B73-82E4-1B13652E26EE}"/>
              </a:ext>
            </a:extLst>
          </p:cNvPr>
          <p:cNvSpPr txBox="1"/>
          <p:nvPr/>
        </p:nvSpPr>
        <p:spPr>
          <a:xfrm>
            <a:off x="302963" y="3325716"/>
            <a:ext cx="1556132" cy="300082"/>
          </a:xfrm>
          <a:prstGeom prst="rect">
            <a:avLst/>
          </a:prstGeom>
          <a:noFill/>
          <a:ln>
            <a:solidFill>
              <a:srgbClr val="F08A1D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err="1"/>
              <a:t>Latency</a:t>
            </a:r>
            <a:r>
              <a:rPr lang="de-DE"/>
              <a:t> </a:t>
            </a:r>
            <a:r>
              <a:rPr lang="de-DE" err="1"/>
              <a:t>Assault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4C8FF9AF-8D07-F690-9FB6-A20820297F18}"/>
              </a:ext>
            </a:extLst>
          </p:cNvPr>
          <p:cNvSpPr txBox="1"/>
          <p:nvPr/>
        </p:nvSpPr>
        <p:spPr>
          <a:xfrm>
            <a:off x="302963" y="3711306"/>
            <a:ext cx="1556132" cy="30008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err="1"/>
              <a:t>Exception</a:t>
            </a:r>
            <a:r>
              <a:rPr lang="de-DE"/>
              <a:t> </a:t>
            </a:r>
            <a:r>
              <a:rPr lang="de-DE" err="1"/>
              <a:t>Assault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E90AC89-F08E-F154-B763-DE00B5811F2C}"/>
              </a:ext>
            </a:extLst>
          </p:cNvPr>
          <p:cNvSpPr/>
          <p:nvPr/>
        </p:nvSpPr>
        <p:spPr>
          <a:xfrm>
            <a:off x="2168945" y="1260055"/>
            <a:ext cx="1211854" cy="943318"/>
          </a:xfrm>
          <a:prstGeom prst="rect">
            <a:avLst/>
          </a:prstGeom>
          <a:noFill/>
          <a:ln>
            <a:solidFill>
              <a:srgbClr val="F08A1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C834E9BF-3071-C10B-3176-7B4FE3B37B36}"/>
              </a:ext>
            </a:extLst>
          </p:cNvPr>
          <p:cNvSpPr/>
          <p:nvPr/>
        </p:nvSpPr>
        <p:spPr>
          <a:xfrm>
            <a:off x="2100089" y="1184314"/>
            <a:ext cx="1356450" cy="1081028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D10170C-D1D8-53E8-6736-92BCC5E62CBC}"/>
              </a:ext>
            </a:extLst>
          </p:cNvPr>
          <p:cNvSpPr/>
          <p:nvPr/>
        </p:nvSpPr>
        <p:spPr>
          <a:xfrm>
            <a:off x="3869673" y="1287597"/>
            <a:ext cx="1136113" cy="888233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820890AE-A05D-DF67-F9FD-9ECD3443E14D}"/>
              </a:ext>
            </a:extLst>
          </p:cNvPr>
          <p:cNvSpPr/>
          <p:nvPr/>
        </p:nvSpPr>
        <p:spPr>
          <a:xfrm>
            <a:off x="385589" y="1204970"/>
            <a:ext cx="1301365" cy="1060371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27455C87-1BCE-2F87-F300-A68A6CF3A17E}"/>
              </a:ext>
            </a:extLst>
          </p:cNvPr>
          <p:cNvSpPr txBox="1"/>
          <p:nvPr/>
        </p:nvSpPr>
        <p:spPr>
          <a:xfrm>
            <a:off x="302963" y="4076239"/>
            <a:ext cx="1556132" cy="30008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Circuit Breaker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3229D04-BC69-9AF2-7D21-A812870F53C9}"/>
              </a:ext>
            </a:extLst>
          </p:cNvPr>
          <p:cNvSpPr/>
          <p:nvPr/>
        </p:nvSpPr>
        <p:spPr>
          <a:xfrm>
            <a:off x="309848" y="1115458"/>
            <a:ext cx="1459732" cy="122562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oup 68">
            <a:extLst>
              <a:ext uri="{FF2B5EF4-FFF2-40B4-BE49-F238E27FC236}">
                <a16:creationId xmlns:a16="http://schemas.microsoft.com/office/drawing/2014/main" id="{A5A751A6-08C9-962B-FF26-EE0FAD8E0A8D}"/>
              </a:ext>
            </a:extLst>
          </p:cNvPr>
          <p:cNvGrpSpPr/>
          <p:nvPr/>
        </p:nvGrpSpPr>
        <p:grpSpPr>
          <a:xfrm>
            <a:off x="5219880" y="777480"/>
            <a:ext cx="3213100" cy="482081"/>
            <a:chOff x="358775" y="1103907"/>
            <a:chExt cx="5203825" cy="482081"/>
          </a:xfrm>
        </p:grpSpPr>
        <p:sp>
          <p:nvSpPr>
            <p:cNvPr id="8" name="Rectangle 69">
              <a:extLst>
                <a:ext uri="{FF2B5EF4-FFF2-40B4-BE49-F238E27FC236}">
                  <a16:creationId xmlns:a16="http://schemas.microsoft.com/office/drawing/2014/main" id="{569DE85C-B8A6-F81B-F002-47A28AEF9571}"/>
                </a:ext>
              </a:extLst>
            </p:cNvPr>
            <p:cNvSpPr/>
            <p:nvPr/>
          </p:nvSpPr>
          <p:spPr>
            <a:xfrm>
              <a:off x="358775" y="1103907"/>
              <a:ext cx="5203825" cy="48208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600" b="1">
                  <a:solidFill>
                    <a:schemeClr val="accent1"/>
                  </a:solidFill>
                </a:rPr>
                <a:t>Roster</a:t>
              </a:r>
            </a:p>
          </p:txBody>
        </p:sp>
        <p:cxnSp>
          <p:nvCxnSpPr>
            <p:cNvPr id="10" name="Straight Connector 70">
              <a:extLst>
                <a:ext uri="{FF2B5EF4-FFF2-40B4-BE49-F238E27FC236}">
                  <a16:creationId xmlns:a16="http://schemas.microsoft.com/office/drawing/2014/main" id="{D7D95190-EBF5-FF30-0C81-98B7F7E24294}"/>
                </a:ext>
              </a:extLst>
            </p:cNvPr>
            <p:cNvCxnSpPr/>
            <p:nvPr/>
          </p:nvCxnSpPr>
          <p:spPr>
            <a:xfrm>
              <a:off x="358775" y="1506275"/>
              <a:ext cx="52038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B4F31487-10C3-FE94-960B-67FA5A55C411}"/>
              </a:ext>
            </a:extLst>
          </p:cNvPr>
          <p:cNvSpPr txBox="1"/>
          <p:nvPr/>
        </p:nvSpPr>
        <p:spPr>
          <a:xfrm>
            <a:off x="5148532" y="3762914"/>
            <a:ext cx="32104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>
                <a:solidFill>
                  <a:srgbClr val="7030A0"/>
                </a:solidFill>
                <a:cs typeface="Arial"/>
              </a:rPr>
              <a:t>Exception Assault: </a:t>
            </a:r>
            <a:r>
              <a:rPr lang="en-US" sz="1200">
                <a:cs typeface="Arial"/>
              </a:rPr>
              <a:t>Failure to execute tasks. Task List is also not notified of failure.​</a:t>
            </a:r>
            <a:endParaRPr lang="en-US" sz="1200">
              <a:cs typeface="Segoe UI"/>
            </a:endParaRPr>
          </a:p>
          <a:p>
            <a:pPr marL="285750" indent="-285750">
              <a:buChar char="•"/>
            </a:pPr>
            <a:r>
              <a:rPr lang="en-US" sz="1200">
                <a:solidFill>
                  <a:schemeClr val="accent1"/>
                </a:solidFill>
                <a:cs typeface="Arial"/>
              </a:rPr>
              <a:t>Circuit Breaker:</a:t>
            </a:r>
            <a:r>
              <a:rPr lang="en-US" sz="1200">
                <a:cs typeface="Arial"/>
              </a:rPr>
              <a:t> Fallback method to notify task list of task execution failure. </a:t>
            </a:r>
          </a:p>
        </p:txBody>
      </p:sp>
      <p:sp>
        <p:nvSpPr>
          <p:cNvPr id="33" name="Rectangle 69">
            <a:extLst>
              <a:ext uri="{FF2B5EF4-FFF2-40B4-BE49-F238E27FC236}">
                <a16:creationId xmlns:a16="http://schemas.microsoft.com/office/drawing/2014/main" id="{34875EC3-DE98-0941-DB56-9D5DB83EF106}"/>
              </a:ext>
            </a:extLst>
          </p:cNvPr>
          <p:cNvSpPr/>
          <p:nvPr/>
        </p:nvSpPr>
        <p:spPr>
          <a:xfrm>
            <a:off x="5214129" y="2166333"/>
            <a:ext cx="3213100" cy="4820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b="1">
                <a:solidFill>
                  <a:schemeClr val="accent1"/>
                </a:solidFill>
              </a:rPr>
              <a:t>Executor Pool</a:t>
            </a:r>
            <a:endParaRPr lang="de-DE"/>
          </a:p>
        </p:txBody>
      </p:sp>
      <p:cxnSp>
        <p:nvCxnSpPr>
          <p:cNvPr id="35" name="Straight Connector 70">
            <a:extLst>
              <a:ext uri="{FF2B5EF4-FFF2-40B4-BE49-F238E27FC236}">
                <a16:creationId xmlns:a16="http://schemas.microsoft.com/office/drawing/2014/main" id="{BD44C7F0-2AF3-AEA5-83E3-D2768AACC661}"/>
              </a:ext>
            </a:extLst>
          </p:cNvPr>
          <p:cNvCxnSpPr/>
          <p:nvPr/>
        </p:nvCxnSpPr>
        <p:spPr>
          <a:xfrm>
            <a:off x="5214129" y="2568701"/>
            <a:ext cx="3213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69">
            <a:extLst>
              <a:ext uri="{FF2B5EF4-FFF2-40B4-BE49-F238E27FC236}">
                <a16:creationId xmlns:a16="http://schemas.microsoft.com/office/drawing/2014/main" id="{EECDD9D7-0292-0053-D80C-6C3B9CBC9398}"/>
              </a:ext>
            </a:extLst>
          </p:cNvPr>
          <p:cNvSpPr/>
          <p:nvPr/>
        </p:nvSpPr>
        <p:spPr>
          <a:xfrm>
            <a:off x="5206940" y="3280578"/>
            <a:ext cx="3213100" cy="4820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b="1">
                <a:solidFill>
                  <a:schemeClr val="accent1"/>
                </a:solidFill>
              </a:rPr>
              <a:t>Executor Calculator</a:t>
            </a:r>
          </a:p>
        </p:txBody>
      </p:sp>
      <p:cxnSp>
        <p:nvCxnSpPr>
          <p:cNvPr id="39" name="Straight Connector 70">
            <a:extLst>
              <a:ext uri="{FF2B5EF4-FFF2-40B4-BE49-F238E27FC236}">
                <a16:creationId xmlns:a16="http://schemas.microsoft.com/office/drawing/2014/main" id="{CE281EC0-4195-D842-D29F-716676A26B9F}"/>
              </a:ext>
            </a:extLst>
          </p:cNvPr>
          <p:cNvCxnSpPr/>
          <p:nvPr/>
        </p:nvCxnSpPr>
        <p:spPr>
          <a:xfrm>
            <a:off x="5206940" y="3682946"/>
            <a:ext cx="3213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F4EDC2A5-D246-325B-B049-4BCC4612B2D8}"/>
              </a:ext>
            </a:extLst>
          </p:cNvPr>
          <p:cNvSpPr txBox="1"/>
          <p:nvPr/>
        </p:nvSpPr>
        <p:spPr>
          <a:xfrm>
            <a:off x="5123371" y="2648669"/>
            <a:ext cx="34980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>
                <a:cs typeface="Segoe UI"/>
              </a:rPr>
              <a:t>​</a:t>
            </a:r>
            <a:r>
              <a:rPr lang="en-US" sz="1200">
                <a:solidFill>
                  <a:srgbClr val="7030A0"/>
                </a:solidFill>
                <a:cs typeface="Segoe UI"/>
              </a:rPr>
              <a:t>Exception Assault: </a:t>
            </a:r>
            <a:r>
              <a:rPr lang="en-US" sz="1200">
                <a:cs typeface="Segoe UI"/>
              </a:rPr>
              <a:t>Failure to match and assign executors. Causes Task backlog. Possible eventual breakdown of application.</a:t>
            </a:r>
            <a:endParaRPr lang="de-DE" sz="1200">
              <a:cs typeface="Arial"/>
            </a:endParaRPr>
          </a:p>
        </p:txBody>
      </p:sp>
      <p:pic>
        <p:nvPicPr>
          <p:cNvPr id="1174" name="Picture 4" descr="upload.wikimedia.org/wikipedia/commons/thumb/3/...">
            <a:extLst>
              <a:ext uri="{FF2B5EF4-FFF2-40B4-BE49-F238E27FC236}">
                <a16:creationId xmlns:a16="http://schemas.microsoft.com/office/drawing/2014/main" id="{E91337D6-821A-F8DA-4DCC-843660A8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310" y="232288"/>
            <a:ext cx="625915" cy="63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4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1D0F4D8-1719-BCF7-DAA6-7EC09E7AE0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71854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1D0F4D8-1719-BCF7-DAA6-7EC09E7AE0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38D90CF-8806-C8F7-FD59-EF476C61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The Team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5BB083-E666-BA88-4A92-4C0448F3D561}"/>
              </a:ext>
            </a:extLst>
          </p:cNvPr>
          <p:cNvSpPr/>
          <p:nvPr/>
        </p:nvSpPr>
        <p:spPr>
          <a:xfrm>
            <a:off x="446109" y="1345749"/>
            <a:ext cx="1647201" cy="164720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C4AABA-9C85-7AA6-EDD6-CB73297D9A08}"/>
              </a:ext>
            </a:extLst>
          </p:cNvPr>
          <p:cNvSpPr/>
          <p:nvPr/>
        </p:nvSpPr>
        <p:spPr>
          <a:xfrm>
            <a:off x="2596836" y="1345749"/>
            <a:ext cx="1647201" cy="164720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33304F-4487-E970-0B8E-2AE63A78AE38}"/>
              </a:ext>
            </a:extLst>
          </p:cNvPr>
          <p:cNvSpPr/>
          <p:nvPr/>
        </p:nvSpPr>
        <p:spPr>
          <a:xfrm>
            <a:off x="4747563" y="1345749"/>
            <a:ext cx="1647201" cy="164720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B3355C-675F-0632-EF84-A25DCD37A5A7}"/>
              </a:ext>
            </a:extLst>
          </p:cNvPr>
          <p:cNvSpPr/>
          <p:nvPr/>
        </p:nvSpPr>
        <p:spPr>
          <a:xfrm>
            <a:off x="6898291" y="1345749"/>
            <a:ext cx="1647201" cy="164720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file photo of Daniel Leal">
            <a:extLst>
              <a:ext uri="{FF2B5EF4-FFF2-40B4-BE49-F238E27FC236}">
                <a16:creationId xmlns:a16="http://schemas.microsoft.com/office/drawing/2014/main" id="{55F59A3D-4179-53DA-4A50-4FC487B9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763" y="1529630"/>
            <a:ext cx="1647201" cy="16472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of Stephan Nef">
            <a:extLst>
              <a:ext uri="{FF2B5EF4-FFF2-40B4-BE49-F238E27FC236}">
                <a16:creationId xmlns:a16="http://schemas.microsoft.com/office/drawing/2014/main" id="{E92986DA-CB13-66AA-2146-73EEB84F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90" y="1529630"/>
            <a:ext cx="1647201" cy="16472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59F121-2F50-B3B5-1481-A06C1F7C6E89}"/>
              </a:ext>
            </a:extLst>
          </p:cNvPr>
          <p:cNvSpPr/>
          <p:nvPr/>
        </p:nvSpPr>
        <p:spPr>
          <a:xfrm>
            <a:off x="358775" y="3467100"/>
            <a:ext cx="1974269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>
                <a:solidFill>
                  <a:schemeClr val="accent1"/>
                </a:solidFill>
              </a:rPr>
              <a:t>Kaan Aydin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3DB019-477F-C620-2FAF-7BC3F002AB1C}"/>
              </a:ext>
            </a:extLst>
          </p:cNvPr>
          <p:cNvSpPr/>
          <p:nvPr/>
        </p:nvSpPr>
        <p:spPr>
          <a:xfrm>
            <a:off x="2509502" y="3467100"/>
            <a:ext cx="1974269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>
                <a:solidFill>
                  <a:schemeClr val="accent1"/>
                </a:solidFill>
              </a:rPr>
              <a:t>Michael Brülisauer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7755C5-E64E-89A2-A05C-49B83882D52E}"/>
              </a:ext>
            </a:extLst>
          </p:cNvPr>
          <p:cNvSpPr/>
          <p:nvPr/>
        </p:nvSpPr>
        <p:spPr>
          <a:xfrm>
            <a:off x="4660229" y="3467100"/>
            <a:ext cx="1974269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>
                <a:solidFill>
                  <a:schemeClr val="accent1"/>
                </a:solidFill>
              </a:rPr>
              <a:t>Daniel Leal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07FCE1-A54E-1F32-187F-989B34BDEB99}"/>
              </a:ext>
            </a:extLst>
          </p:cNvPr>
          <p:cNvSpPr/>
          <p:nvPr/>
        </p:nvSpPr>
        <p:spPr>
          <a:xfrm>
            <a:off x="6810956" y="3467100"/>
            <a:ext cx="1974269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>
                <a:solidFill>
                  <a:schemeClr val="accent1"/>
                </a:solidFill>
              </a:rPr>
              <a:t>Stephan Nef</a:t>
            </a:r>
          </a:p>
        </p:txBody>
      </p:sp>
      <p:pic>
        <p:nvPicPr>
          <p:cNvPr id="1030" name="Picture 6" descr="profile image">
            <a:extLst>
              <a:ext uri="{FF2B5EF4-FFF2-40B4-BE49-F238E27FC236}">
                <a16:creationId xmlns:a16="http://schemas.microsoft.com/office/drawing/2014/main" id="{AE22EC50-4AC2-E559-1A89-96BE5D253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09" y="1529630"/>
            <a:ext cx="1647201" cy="1647201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222205-00B6-3723-B9A0-692D3944B612}"/>
              </a:ext>
            </a:extLst>
          </p:cNvPr>
          <p:cNvCxnSpPr/>
          <p:nvPr/>
        </p:nvCxnSpPr>
        <p:spPr>
          <a:xfrm>
            <a:off x="358775" y="3429000"/>
            <a:ext cx="1974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F01262-9E24-A2E8-3A92-CF748D788812}"/>
              </a:ext>
            </a:extLst>
          </p:cNvPr>
          <p:cNvCxnSpPr/>
          <p:nvPr/>
        </p:nvCxnSpPr>
        <p:spPr>
          <a:xfrm>
            <a:off x="2509502" y="3429000"/>
            <a:ext cx="1974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FE6C21-B48B-DA45-BC10-C8B9D2484FA2}"/>
              </a:ext>
            </a:extLst>
          </p:cNvPr>
          <p:cNvCxnSpPr/>
          <p:nvPr/>
        </p:nvCxnSpPr>
        <p:spPr>
          <a:xfrm>
            <a:off x="4660229" y="3429000"/>
            <a:ext cx="1974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1EFA68-FA94-FA7F-3F2F-4A55E550204D}"/>
              </a:ext>
            </a:extLst>
          </p:cNvPr>
          <p:cNvCxnSpPr/>
          <p:nvPr/>
        </p:nvCxnSpPr>
        <p:spPr>
          <a:xfrm>
            <a:off x="6810956" y="3429000"/>
            <a:ext cx="1974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4093F38-67D6-F52D-D550-990EFD25C8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4541" r="483" b="14565"/>
          <a:stretch/>
        </p:blipFill>
        <p:spPr>
          <a:xfrm>
            <a:off x="2673036" y="1529630"/>
            <a:ext cx="1647201" cy="1647201"/>
          </a:xfrm>
          <a:prstGeom prst="ellipse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284850-C24B-0A21-882B-EB5C6C97354B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65A75EF0-90D3-B775-F8AB-10951F60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18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500"/>
              </a:spcAft>
            </a:pPr>
            <a:r>
              <a:rPr lang="en-US" sz="1800" b="1">
                <a:solidFill>
                  <a:srgbClr val="BFBFBF"/>
                </a:solidFill>
              </a:rPr>
              <a:t>Software Architecture </a:t>
            </a:r>
            <a:endParaRPr lang="en-US" sz="1800">
              <a:solidFill>
                <a:srgbClr val="BFBFBF"/>
              </a:solidFill>
            </a:endParaRP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rgbClr val="BFBFBF"/>
                </a:solidFill>
              </a:rPr>
              <a:t>Selected Architecture Decisions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rgbClr val="BFBFBF"/>
                </a:solidFill>
              </a:rPr>
              <a:t>Performance &amp; Testing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Demonstration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rgbClr val="BFBFBF"/>
                </a:solidFill>
              </a:rPr>
              <a:t>Key Takeaways &amp; 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 descr="A gray and white drawing compass on a computer screen&#10;&#10;Description automatically generated">
            <a:extLst>
              <a:ext uri="{FF2B5EF4-FFF2-40B4-BE49-F238E27FC236}">
                <a16:creationId xmlns:a16="http://schemas.microsoft.com/office/drawing/2014/main" id="{77D3CBF6-D334-1C15-F6B7-2B8739240D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36" y="569685"/>
            <a:ext cx="597807" cy="597807"/>
          </a:xfrm>
          <a:prstGeom prst="rect">
            <a:avLst/>
          </a:prstGeom>
        </p:spPr>
      </p:pic>
      <p:pic>
        <p:nvPicPr>
          <p:cNvPr id="12" name="Picture 11" descr="A white gavel and a black background&#10;&#10;Description automatically generated">
            <a:extLst>
              <a:ext uri="{FF2B5EF4-FFF2-40B4-BE49-F238E27FC236}">
                <a16:creationId xmlns:a16="http://schemas.microsoft.com/office/drawing/2014/main" id="{0F102779-9818-138B-DA93-F5CB273594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00" y="1401316"/>
            <a:ext cx="622080" cy="622080"/>
          </a:xfrm>
          <a:prstGeom prst="rect">
            <a:avLst/>
          </a:prstGeom>
        </p:spPr>
      </p:pic>
      <p:pic>
        <p:nvPicPr>
          <p:cNvPr id="20" name="Picture 19" descr="A white gauge with a black background&#10;&#10;Description automatically generated">
            <a:extLst>
              <a:ext uri="{FF2B5EF4-FFF2-40B4-BE49-F238E27FC236}">
                <a16:creationId xmlns:a16="http://schemas.microsoft.com/office/drawing/2014/main" id="{6A051D24-336B-B887-FFD7-55997E9AAE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59" y="2276270"/>
            <a:ext cx="590961" cy="590961"/>
          </a:xfrm>
          <a:prstGeom prst="rect">
            <a:avLst/>
          </a:prstGeom>
        </p:spPr>
      </p:pic>
      <p:pic>
        <p:nvPicPr>
          <p:cNvPr id="23" name="Picture 22" descr="A grey and black check mark on a paper&#10;&#10;Description automatically generated">
            <a:extLst>
              <a:ext uri="{FF2B5EF4-FFF2-40B4-BE49-F238E27FC236}">
                <a16:creationId xmlns:a16="http://schemas.microsoft.com/office/drawing/2014/main" id="{8A7942AE-D3AC-9467-8CAC-5CA5127075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13" y="4049990"/>
            <a:ext cx="503854" cy="503854"/>
          </a:xfrm>
          <a:prstGeom prst="rect">
            <a:avLst/>
          </a:prstGeom>
        </p:spPr>
      </p:pic>
      <p:pic>
        <p:nvPicPr>
          <p:cNvPr id="30" name="Picture 29" descr="A green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7FFC5484-AF10-EBFD-0A7B-AF50803689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54" y="3076682"/>
            <a:ext cx="700772" cy="70077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68623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4BBA5EF-C235-0277-E8C5-F5AA14B5E1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40383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BBA5EF-C235-0277-E8C5-F5AA14B5E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E9ECBF7-5AE7-69E4-4BB8-6378CE7AEB3E}"/>
              </a:ext>
            </a:extLst>
          </p:cNvPr>
          <p:cNvSpPr/>
          <p:nvPr/>
        </p:nvSpPr>
        <p:spPr>
          <a:xfrm>
            <a:off x="0" y="0"/>
            <a:ext cx="2578100" cy="51435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9A75-8E2B-9038-6CC7-6FD6A47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30070-B451-AB78-FAA7-89ACA9E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66919"/>
            <a:ext cx="2064385" cy="609662"/>
          </a:xfrm>
        </p:spPr>
        <p:txBody>
          <a:bodyPr vert="horz" anchor="ctr"/>
          <a:lstStyle/>
          <a:p>
            <a:r>
              <a:rPr lang="en-US">
                <a:solidFill>
                  <a:schemeClr val="accent2"/>
                </a:solidFill>
              </a:rPr>
              <a:t>Demonstration | </a:t>
            </a:r>
            <a:r>
              <a:rPr lang="en-US">
                <a:solidFill>
                  <a:schemeClr val="bg1"/>
                </a:solidFill>
              </a:rPr>
              <a:t>We will show you 2 different executors in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C8DCE-B0E4-DF92-A81C-4CEB3DD9CC5F}"/>
              </a:ext>
            </a:extLst>
          </p:cNvPr>
          <p:cNvGrpSpPr/>
          <p:nvPr/>
        </p:nvGrpSpPr>
        <p:grpSpPr>
          <a:xfrm>
            <a:off x="3233179" y="1317275"/>
            <a:ext cx="5255742" cy="2508950"/>
            <a:chOff x="3185420" y="1317275"/>
            <a:chExt cx="5255742" cy="250895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1AD99D-C6F4-B9D4-07A5-E9185F4F0110}"/>
                </a:ext>
              </a:extLst>
            </p:cNvPr>
            <p:cNvGrpSpPr/>
            <p:nvPr/>
          </p:nvGrpSpPr>
          <p:grpSpPr>
            <a:xfrm>
              <a:off x="3185420" y="1317275"/>
              <a:ext cx="2388866" cy="2508950"/>
              <a:chOff x="774066" y="1612900"/>
              <a:chExt cx="2388866" cy="2508950"/>
            </a:xfrm>
          </p:grpSpPr>
          <p:pic>
            <p:nvPicPr>
              <p:cNvPr id="20" name="Picture 19" descr="A hand holding a cell phone&#10;&#10;Description automatically generated">
                <a:extLst>
                  <a:ext uri="{FF2B5EF4-FFF2-40B4-BE49-F238E27FC236}">
                    <a16:creationId xmlns:a16="http://schemas.microsoft.com/office/drawing/2014/main" id="{4FF1FAF7-483E-1EE9-563A-178D0AB4F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67" r="16667"/>
              <a:stretch/>
            </p:blipFill>
            <p:spPr>
              <a:xfrm>
                <a:off x="1117600" y="1612900"/>
                <a:ext cx="1701800" cy="1701800"/>
              </a:xfrm>
              <a:prstGeom prst="ellipse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766B022-65E6-FA26-305E-663FC0BBC110}"/>
                  </a:ext>
                </a:extLst>
              </p:cNvPr>
              <p:cNvSpPr/>
              <p:nvPr/>
            </p:nvSpPr>
            <p:spPr>
              <a:xfrm>
                <a:off x="813955" y="3761550"/>
                <a:ext cx="2309091" cy="3603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1600" b="1">
                    <a:solidFill>
                      <a:schemeClr val="accent1"/>
                    </a:solidFill>
                  </a:rPr>
                  <a:t>Calculator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7D7CFF1-5C46-FA2A-2E50-E8CD28892865}"/>
                  </a:ext>
                </a:extLst>
              </p:cNvPr>
              <p:cNvCxnSpPr/>
              <p:nvPr/>
            </p:nvCxnSpPr>
            <p:spPr>
              <a:xfrm>
                <a:off x="774066" y="3609975"/>
                <a:ext cx="238886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4C89577-5F6E-7C87-28AC-1C6417E119BD}"/>
                </a:ext>
              </a:extLst>
            </p:cNvPr>
            <p:cNvGrpSpPr/>
            <p:nvPr/>
          </p:nvGrpSpPr>
          <p:grpSpPr>
            <a:xfrm>
              <a:off x="6052296" y="1317275"/>
              <a:ext cx="2388866" cy="2508950"/>
              <a:chOff x="3377567" y="1612900"/>
              <a:chExt cx="2388866" cy="2508950"/>
            </a:xfrm>
          </p:grpSpPr>
          <p:pic>
            <p:nvPicPr>
              <p:cNvPr id="26" name="Picture 25" descr="A person using a computer&#10;&#10;Description automatically generated">
                <a:extLst>
                  <a:ext uri="{FF2B5EF4-FFF2-40B4-BE49-F238E27FC236}">
                    <a16:creationId xmlns:a16="http://schemas.microsoft.com/office/drawing/2014/main" id="{63169C95-B273-D20E-19F8-6D27770838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8" r="31925"/>
              <a:stretch/>
            </p:blipFill>
            <p:spPr>
              <a:xfrm>
                <a:off x="3721100" y="1612900"/>
                <a:ext cx="1701800" cy="1701800"/>
              </a:xfrm>
              <a:prstGeom prst="ellipse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049FABE-EA07-8DA9-16A3-AADFDC4C92BA}"/>
                  </a:ext>
                </a:extLst>
              </p:cNvPr>
              <p:cNvSpPr/>
              <p:nvPr/>
            </p:nvSpPr>
            <p:spPr>
              <a:xfrm>
                <a:off x="3417455" y="3761550"/>
                <a:ext cx="2309091" cy="3603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1600" b="1">
                    <a:solidFill>
                      <a:schemeClr val="accent1"/>
                    </a:solidFill>
                  </a:rPr>
                  <a:t>«Sassy» Coding </a:t>
                </a:r>
                <a:br>
                  <a:rPr lang="en-US" sz="1600" b="1">
                    <a:solidFill>
                      <a:schemeClr val="accent1"/>
                    </a:solidFill>
                  </a:rPr>
                </a:br>
                <a:r>
                  <a:rPr lang="en-US" sz="1600" b="1">
                    <a:solidFill>
                      <a:schemeClr val="accent1"/>
                    </a:solidFill>
                  </a:rPr>
                  <a:t>Copilot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298B4DE-ACFD-08ED-1FF7-D60B1456FE5D}"/>
                  </a:ext>
                </a:extLst>
              </p:cNvPr>
              <p:cNvCxnSpPr/>
              <p:nvPr/>
            </p:nvCxnSpPr>
            <p:spPr>
              <a:xfrm>
                <a:off x="3377567" y="3609975"/>
                <a:ext cx="238886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84C311AE-D462-D551-0255-F1758222D26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51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0"/>
              </a:spcAft>
            </a:pPr>
            <a:r>
              <a:rPr lang="en-US" sz="1800" b="1">
                <a:solidFill>
                  <a:srgbClr val="BFBFBF"/>
                </a:solidFill>
              </a:rPr>
              <a:t>Software Architecture</a:t>
            </a:r>
          </a:p>
          <a:p>
            <a:pPr>
              <a:spcAft>
                <a:spcPts val="3000"/>
              </a:spcAft>
            </a:pPr>
            <a:r>
              <a:rPr lang="en-US" sz="1800" b="1">
                <a:solidFill>
                  <a:srgbClr val="BFBFBF"/>
                </a:solidFill>
              </a:rPr>
              <a:t>Selected Architecture Decisions</a:t>
            </a:r>
          </a:p>
          <a:p>
            <a:pPr>
              <a:spcAft>
                <a:spcPts val="3000"/>
              </a:spcAft>
            </a:pPr>
            <a:r>
              <a:rPr lang="en-US" sz="1800" b="1">
                <a:solidFill>
                  <a:srgbClr val="BFBFBF"/>
                </a:solidFill>
              </a:rPr>
              <a:t>Performance &amp; Testing</a:t>
            </a:r>
          </a:p>
          <a:p>
            <a:pPr>
              <a:spcAft>
                <a:spcPts val="3000"/>
              </a:spcAft>
            </a:pPr>
            <a:r>
              <a:rPr lang="en-US" sz="1800" b="1">
                <a:solidFill>
                  <a:srgbClr val="BFBFBF"/>
                </a:solidFill>
              </a:rPr>
              <a:t>Demonstration</a:t>
            </a:r>
          </a:p>
          <a:p>
            <a:pPr>
              <a:spcAft>
                <a:spcPts val="300"/>
              </a:spcAft>
            </a:pPr>
            <a:r>
              <a:rPr lang="en-US" sz="1800" b="1">
                <a:solidFill>
                  <a:schemeClr val="accent1"/>
                </a:solidFill>
              </a:rPr>
              <a:t>Key Takeaways &amp; Contributions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Troubles &amp; Learning</a:t>
            </a:r>
          </a:p>
          <a:p>
            <a:pPr marL="628650" lvl="1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Picture 8" descr="A gray and white drawing compass on a computer screen&#10;&#10;Description automatically generated">
            <a:extLst>
              <a:ext uri="{FF2B5EF4-FFF2-40B4-BE49-F238E27FC236}">
                <a16:creationId xmlns:a16="http://schemas.microsoft.com/office/drawing/2014/main" id="{77D3CBF6-D334-1C15-F6B7-2B8739240D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36" y="645885"/>
            <a:ext cx="597807" cy="597807"/>
          </a:xfrm>
          <a:prstGeom prst="rect">
            <a:avLst/>
          </a:prstGeom>
        </p:spPr>
      </p:pic>
      <p:pic>
        <p:nvPicPr>
          <p:cNvPr id="12" name="Picture 11" descr="A white gavel and a black background&#10;&#10;Description automatically generated">
            <a:extLst>
              <a:ext uri="{FF2B5EF4-FFF2-40B4-BE49-F238E27FC236}">
                <a16:creationId xmlns:a16="http://schemas.microsoft.com/office/drawing/2014/main" id="{0F102779-9818-138B-DA93-F5CB273594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00" y="1314966"/>
            <a:ext cx="622080" cy="622080"/>
          </a:xfrm>
          <a:prstGeom prst="rect">
            <a:avLst/>
          </a:prstGeom>
        </p:spPr>
      </p:pic>
      <p:pic>
        <p:nvPicPr>
          <p:cNvPr id="20" name="Picture 19" descr="A white gauge with a black background&#10;&#10;Description automatically generated">
            <a:extLst>
              <a:ext uri="{FF2B5EF4-FFF2-40B4-BE49-F238E27FC236}">
                <a16:creationId xmlns:a16="http://schemas.microsoft.com/office/drawing/2014/main" id="{6A051D24-336B-B887-FFD7-55997E9AAE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59" y="2008320"/>
            <a:ext cx="590961" cy="590961"/>
          </a:xfrm>
          <a:prstGeom prst="rect">
            <a:avLst/>
          </a:prstGeom>
        </p:spPr>
      </p:pic>
      <p:pic>
        <p:nvPicPr>
          <p:cNvPr id="25" name="Picture 24" descr="A green paper with a check mark&#10;&#10;Description automatically generated">
            <a:extLst>
              <a:ext uri="{FF2B5EF4-FFF2-40B4-BE49-F238E27FC236}">
                <a16:creationId xmlns:a16="http://schemas.microsoft.com/office/drawing/2014/main" id="{142F1738-838F-31F6-7530-C1D5B367F9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13" y="3362780"/>
            <a:ext cx="503854" cy="503854"/>
          </a:xfrm>
          <a:prstGeom prst="rect">
            <a:avLst/>
          </a:prstGeom>
        </p:spPr>
      </p:pic>
      <p:pic>
        <p:nvPicPr>
          <p:cNvPr id="33" name="Picture 32" descr="A white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F3DD4725-BCE4-0CCB-3506-DA15780BD8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54" y="2598925"/>
            <a:ext cx="700772" cy="70077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31319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4BBA5EF-C235-0277-E8C5-F5AA14B5E1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52454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BBA5EF-C235-0277-E8C5-F5AA14B5E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9A75-8E2B-9038-6CC7-6FD6A47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D7CD16-1D10-52C1-113C-F2108E67A2F9}"/>
              </a:ext>
            </a:extLst>
          </p:cNvPr>
          <p:cNvSpPr/>
          <p:nvPr/>
        </p:nvSpPr>
        <p:spPr>
          <a:xfrm>
            <a:off x="0" y="0"/>
            <a:ext cx="2578100" cy="51435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30070-B451-AB78-FAA7-89ACA9E5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66919"/>
            <a:ext cx="2022475" cy="609662"/>
          </a:xfrm>
        </p:spPr>
        <p:txBody>
          <a:bodyPr vert="horz" anchor="ctr"/>
          <a:lstStyle/>
          <a:p>
            <a:r>
              <a:rPr lang="de-CH">
                <a:solidFill>
                  <a:schemeClr val="accent2"/>
                </a:solidFill>
              </a:rPr>
              <a:t>Key Takeaways | </a:t>
            </a:r>
            <a:r>
              <a:rPr lang="de-CH">
                <a:solidFill>
                  <a:schemeClr val="bg1"/>
                </a:solidFill>
              </a:rPr>
              <a:t>Troubles &amp; Learning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420065-7C3A-2009-A988-E3FA400FAC87}"/>
              </a:ext>
            </a:extLst>
          </p:cNvPr>
          <p:cNvSpPr/>
          <p:nvPr/>
        </p:nvSpPr>
        <p:spPr>
          <a:xfrm>
            <a:off x="2886075" y="637546"/>
            <a:ext cx="1381125" cy="18076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03720" rtlCol="0" anchor="ctr"/>
          <a:lstStyle/>
          <a:p>
            <a:pPr algn="r"/>
            <a:r>
              <a:rPr lang="de-DE" sz="1800" b="1">
                <a:solidFill>
                  <a:schemeClr val="accent1"/>
                </a:solidFill>
              </a:rPr>
              <a:t>Troubles</a:t>
            </a:r>
            <a:endParaRPr lang="en-US" sz="1800" b="1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A27302-3781-0B77-102D-8D711BFE3244}"/>
              </a:ext>
            </a:extLst>
          </p:cNvPr>
          <p:cNvSpPr/>
          <p:nvPr/>
        </p:nvSpPr>
        <p:spPr>
          <a:xfrm>
            <a:off x="2886075" y="2698294"/>
            <a:ext cx="1381125" cy="18076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03720" rtlCol="0" anchor="ctr"/>
          <a:lstStyle/>
          <a:p>
            <a:pPr algn="r"/>
            <a:r>
              <a:rPr lang="de-DE" sz="1800" b="1">
                <a:solidFill>
                  <a:schemeClr val="accent1"/>
                </a:solidFill>
              </a:rPr>
              <a:t>Learning</a:t>
            </a:r>
            <a:endParaRPr lang="en-US" sz="1800" b="1">
              <a:solidFill>
                <a:schemeClr val="accent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17B151-B501-5495-5D53-7C5D5392411C}"/>
              </a:ext>
            </a:extLst>
          </p:cNvPr>
          <p:cNvCxnSpPr/>
          <p:nvPr/>
        </p:nvCxnSpPr>
        <p:spPr>
          <a:xfrm>
            <a:off x="4318000" y="394457"/>
            <a:ext cx="0" cy="203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D81190-3C25-9256-F23A-8F056CF47F84}"/>
              </a:ext>
            </a:extLst>
          </p:cNvPr>
          <p:cNvCxnSpPr/>
          <p:nvPr/>
        </p:nvCxnSpPr>
        <p:spPr>
          <a:xfrm>
            <a:off x="4318000" y="2698294"/>
            <a:ext cx="0" cy="1807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51DA15-0DF2-11F9-4498-958FDCA0E56E}"/>
              </a:ext>
            </a:extLst>
          </p:cNvPr>
          <p:cNvCxnSpPr/>
          <p:nvPr/>
        </p:nvCxnSpPr>
        <p:spPr>
          <a:xfrm>
            <a:off x="2886075" y="2542051"/>
            <a:ext cx="58991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39C45B1-E61F-6F92-CDAB-883FBEC292DD}"/>
              </a:ext>
            </a:extLst>
          </p:cNvPr>
          <p:cNvSpPr/>
          <p:nvPr/>
        </p:nvSpPr>
        <p:spPr>
          <a:xfrm>
            <a:off x="4470400" y="713665"/>
            <a:ext cx="4314825" cy="14003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Hexagonal and the Microservices Architecture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Deployment on Docker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Compilation Issues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Performance Testing, e.g., JMeter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….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0FC945-2CEC-C62A-DFCE-B1C32BCB910D}"/>
              </a:ext>
            </a:extLst>
          </p:cNvPr>
          <p:cNvSpPr/>
          <p:nvPr/>
        </p:nvSpPr>
        <p:spPr>
          <a:xfrm>
            <a:off x="4470400" y="2698294"/>
            <a:ext cx="4314825" cy="18076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Communication between microservices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Getting more familiar with testing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Experience with non-relational databases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Improved collaboration with GitHub / Trello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3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2089AEE4-01F7-878E-8504-9A972343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pic>
        <p:nvPicPr>
          <p:cNvPr id="8" name="Picture 7" descr="A green triangle with a exclamation mark&#10;&#10;Description automatically generated">
            <a:extLst>
              <a:ext uri="{FF2B5EF4-FFF2-40B4-BE49-F238E27FC236}">
                <a16:creationId xmlns:a16="http://schemas.microsoft.com/office/drawing/2014/main" id="{7D7C5945-755E-11EE-2121-C3C8681358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859557"/>
            <a:ext cx="685800" cy="685800"/>
          </a:xfrm>
          <a:prstGeom prst="rect">
            <a:avLst/>
          </a:prstGeom>
        </p:spPr>
      </p:pic>
      <p:pic>
        <p:nvPicPr>
          <p:cNvPr id="11" name="Picture 10" descr="A green book with a graduation cap&#10;&#10;Description automatically generated">
            <a:extLst>
              <a:ext uri="{FF2B5EF4-FFF2-40B4-BE49-F238E27FC236}">
                <a16:creationId xmlns:a16="http://schemas.microsoft.com/office/drawing/2014/main" id="{95AD370F-E06B-5A5B-A731-E2FA8F1FCD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76581"/>
            <a:ext cx="814798" cy="8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22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4BBA5EF-C235-0277-E8C5-F5AA14B5E1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812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BBA5EF-C235-0277-E8C5-F5AA14B5E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930070-B451-AB78-FAA7-89ACA9E5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Contributions</a:t>
            </a:r>
            <a:r>
              <a:rPr lang="de-CH">
                <a:solidFill>
                  <a:schemeClr val="accent1"/>
                </a:solidFill>
              </a:rPr>
              <a:t> | </a:t>
            </a:r>
            <a:r>
              <a:rPr lang="en-US"/>
              <a:t>We were able to distribute the group work quite fairly within our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9A75-8E2B-9038-6CC7-6FD6A47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663A73-01F1-5D2E-CB56-659BD830037C}"/>
              </a:ext>
            </a:extLst>
          </p:cNvPr>
          <p:cNvSpPr/>
          <p:nvPr/>
        </p:nvSpPr>
        <p:spPr>
          <a:xfrm>
            <a:off x="1901371" y="1565728"/>
            <a:ext cx="1612848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>
                <a:solidFill>
                  <a:schemeClr val="accent1"/>
                </a:solidFill>
              </a:rPr>
              <a:t>Kaan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AEEE7F-67CC-A6E2-08CC-76F1FB29DDEF}"/>
              </a:ext>
            </a:extLst>
          </p:cNvPr>
          <p:cNvSpPr/>
          <p:nvPr/>
        </p:nvSpPr>
        <p:spPr>
          <a:xfrm>
            <a:off x="3658373" y="1565728"/>
            <a:ext cx="1612848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>
                <a:solidFill>
                  <a:schemeClr val="accent1"/>
                </a:solidFill>
              </a:rPr>
              <a:t>Michael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E23AC3-F699-0C61-E053-CB936F605972}"/>
              </a:ext>
            </a:extLst>
          </p:cNvPr>
          <p:cNvSpPr/>
          <p:nvPr/>
        </p:nvSpPr>
        <p:spPr>
          <a:xfrm>
            <a:off x="5415375" y="1565728"/>
            <a:ext cx="1612848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>
                <a:solidFill>
                  <a:schemeClr val="accent1"/>
                </a:solidFill>
              </a:rPr>
              <a:t>Daniel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10397C-3920-416F-738A-17CA0A253046}"/>
              </a:ext>
            </a:extLst>
          </p:cNvPr>
          <p:cNvSpPr/>
          <p:nvPr/>
        </p:nvSpPr>
        <p:spPr>
          <a:xfrm>
            <a:off x="7172377" y="1565728"/>
            <a:ext cx="1612848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>
                <a:solidFill>
                  <a:schemeClr val="accent1"/>
                </a:solidFill>
              </a:rPr>
              <a:t>Stephan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D91D9A-4F37-FA45-55AF-57E306ADFA45}"/>
              </a:ext>
            </a:extLst>
          </p:cNvPr>
          <p:cNvCxnSpPr/>
          <p:nvPr/>
        </p:nvCxnSpPr>
        <p:spPr>
          <a:xfrm>
            <a:off x="1901371" y="2079006"/>
            <a:ext cx="161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38DEE0-275B-45B3-BC87-00305095FA11}"/>
              </a:ext>
            </a:extLst>
          </p:cNvPr>
          <p:cNvCxnSpPr/>
          <p:nvPr/>
        </p:nvCxnSpPr>
        <p:spPr>
          <a:xfrm>
            <a:off x="3658373" y="2079006"/>
            <a:ext cx="161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E4631D-5C76-C093-64F9-9DFF9942C524}"/>
              </a:ext>
            </a:extLst>
          </p:cNvPr>
          <p:cNvCxnSpPr/>
          <p:nvPr/>
        </p:nvCxnSpPr>
        <p:spPr>
          <a:xfrm>
            <a:off x="5415375" y="2079006"/>
            <a:ext cx="161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D0DA9A-EA54-C603-E5DD-31BD4F7520AD}"/>
              </a:ext>
            </a:extLst>
          </p:cNvPr>
          <p:cNvCxnSpPr/>
          <p:nvPr/>
        </p:nvCxnSpPr>
        <p:spPr>
          <a:xfrm>
            <a:off x="7172377" y="2079006"/>
            <a:ext cx="161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628E956-F8E6-8855-F164-3C2787D8AE6F}"/>
              </a:ext>
            </a:extLst>
          </p:cNvPr>
          <p:cNvSpPr/>
          <p:nvPr/>
        </p:nvSpPr>
        <p:spPr>
          <a:xfrm>
            <a:off x="358775" y="2541320"/>
            <a:ext cx="1426482" cy="2651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Executor Pool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0158A2-90EE-1205-2575-99318AFAE961}"/>
              </a:ext>
            </a:extLst>
          </p:cNvPr>
          <p:cNvSpPr/>
          <p:nvPr/>
        </p:nvSpPr>
        <p:spPr>
          <a:xfrm>
            <a:off x="358775" y="2902840"/>
            <a:ext cx="1426482" cy="2651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Executors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87B0C3-4CC5-9FEF-8A09-C484E85F7FE5}"/>
              </a:ext>
            </a:extLst>
          </p:cNvPr>
          <p:cNvSpPr/>
          <p:nvPr/>
        </p:nvSpPr>
        <p:spPr>
          <a:xfrm>
            <a:off x="358775" y="3264360"/>
            <a:ext cx="1426482" cy="2651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Roster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345A44-9472-1098-0504-C5CF8FC5B180}"/>
              </a:ext>
            </a:extLst>
          </p:cNvPr>
          <p:cNvSpPr/>
          <p:nvPr/>
        </p:nvSpPr>
        <p:spPr>
          <a:xfrm>
            <a:off x="358775" y="3625880"/>
            <a:ext cx="1426482" cy="2651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Testing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6254F6-9F62-C961-D172-11A7C10DB0DE}"/>
              </a:ext>
            </a:extLst>
          </p:cNvPr>
          <p:cNvSpPr/>
          <p:nvPr/>
        </p:nvSpPr>
        <p:spPr>
          <a:xfrm>
            <a:off x="358775" y="3987400"/>
            <a:ext cx="1426482" cy="2651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Performance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669255-50BE-6278-D354-7DB4143B3B38}"/>
              </a:ext>
            </a:extLst>
          </p:cNvPr>
          <p:cNvCxnSpPr/>
          <p:nvPr/>
        </p:nvCxnSpPr>
        <p:spPr>
          <a:xfrm>
            <a:off x="1813832" y="2537485"/>
            <a:ext cx="0" cy="265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BD244C-0883-B649-0961-EEFEF437439F}"/>
              </a:ext>
            </a:extLst>
          </p:cNvPr>
          <p:cNvCxnSpPr/>
          <p:nvPr/>
        </p:nvCxnSpPr>
        <p:spPr>
          <a:xfrm>
            <a:off x="1813832" y="2895169"/>
            <a:ext cx="0" cy="265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0604DA9-FD55-A4D5-E243-4EB5720A8D49}"/>
              </a:ext>
            </a:extLst>
          </p:cNvPr>
          <p:cNvCxnSpPr/>
          <p:nvPr/>
        </p:nvCxnSpPr>
        <p:spPr>
          <a:xfrm>
            <a:off x="1813832" y="3252854"/>
            <a:ext cx="0" cy="265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676CBC0-FC23-D3C8-DA38-08B5F95670A5}"/>
              </a:ext>
            </a:extLst>
          </p:cNvPr>
          <p:cNvSpPr/>
          <p:nvPr/>
        </p:nvSpPr>
        <p:spPr>
          <a:xfrm>
            <a:off x="358775" y="2179800"/>
            <a:ext cx="1426482" cy="2651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Task List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FAA421-9E01-C69D-253F-5F3D84784A16}"/>
              </a:ext>
            </a:extLst>
          </p:cNvPr>
          <p:cNvCxnSpPr/>
          <p:nvPr/>
        </p:nvCxnSpPr>
        <p:spPr>
          <a:xfrm>
            <a:off x="1813832" y="2179800"/>
            <a:ext cx="0" cy="265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9E8367-1865-EDBC-748D-04CCEE418565}"/>
              </a:ext>
            </a:extLst>
          </p:cNvPr>
          <p:cNvCxnSpPr>
            <a:cxnSpLocks/>
          </p:cNvCxnSpPr>
          <p:nvPr/>
        </p:nvCxnSpPr>
        <p:spPr>
          <a:xfrm>
            <a:off x="1813832" y="3610539"/>
            <a:ext cx="0" cy="265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DA2B97-FD5F-EECA-22F6-020912117F13}"/>
              </a:ext>
            </a:extLst>
          </p:cNvPr>
          <p:cNvCxnSpPr>
            <a:cxnSpLocks/>
          </p:cNvCxnSpPr>
          <p:nvPr/>
        </p:nvCxnSpPr>
        <p:spPr>
          <a:xfrm>
            <a:off x="1813832" y="3968224"/>
            <a:ext cx="0" cy="265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C68D85C-4B80-C67C-F5FC-D4C5432B54E7}"/>
              </a:ext>
            </a:extLst>
          </p:cNvPr>
          <p:cNvSpPr/>
          <p:nvPr/>
        </p:nvSpPr>
        <p:spPr>
          <a:xfrm>
            <a:off x="358775" y="4348919"/>
            <a:ext cx="1426482" cy="2651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chemeClr val="accent1"/>
                </a:solidFill>
              </a:rPr>
              <a:t>Documentation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B1B8F87-E484-1624-995B-783420401121}"/>
              </a:ext>
            </a:extLst>
          </p:cNvPr>
          <p:cNvCxnSpPr>
            <a:cxnSpLocks/>
          </p:cNvCxnSpPr>
          <p:nvPr/>
        </p:nvCxnSpPr>
        <p:spPr>
          <a:xfrm>
            <a:off x="1813832" y="4348919"/>
            <a:ext cx="0" cy="265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C14EF98-33C0-09E1-2836-E0613F1270BB}"/>
              </a:ext>
            </a:extLst>
          </p:cNvPr>
          <p:cNvGrpSpPr>
            <a:grpSpLocks noChangeAspect="1"/>
          </p:cNvGrpSpPr>
          <p:nvPr/>
        </p:nvGrpSpPr>
        <p:grpSpPr>
          <a:xfrm>
            <a:off x="2568030" y="2530300"/>
            <a:ext cx="279531" cy="279531"/>
            <a:chOff x="982662" y="3868738"/>
            <a:chExt cx="269875" cy="269875"/>
          </a:xfrm>
        </p:grpSpPr>
        <p:sp>
          <p:nvSpPr>
            <p:cNvPr id="97" name="Oval 16">
              <a:extLst>
                <a:ext uri="{FF2B5EF4-FFF2-40B4-BE49-F238E27FC236}">
                  <a16:creationId xmlns:a16="http://schemas.microsoft.com/office/drawing/2014/main" id="{7E44770F-F0AC-277D-B444-5537DA00B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092C2BB1-6571-7040-16BD-0C7DD574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D97988A-DE5A-616E-5784-664D28A2C40D}"/>
              </a:ext>
            </a:extLst>
          </p:cNvPr>
          <p:cNvGrpSpPr>
            <a:grpSpLocks noChangeAspect="1"/>
          </p:cNvGrpSpPr>
          <p:nvPr/>
        </p:nvGrpSpPr>
        <p:grpSpPr>
          <a:xfrm>
            <a:off x="2568030" y="2887986"/>
            <a:ext cx="279531" cy="279531"/>
            <a:chOff x="982662" y="3868738"/>
            <a:chExt cx="269875" cy="269875"/>
          </a:xfrm>
        </p:grpSpPr>
        <p:sp>
          <p:nvSpPr>
            <p:cNvPr id="100" name="Oval 16">
              <a:extLst>
                <a:ext uri="{FF2B5EF4-FFF2-40B4-BE49-F238E27FC236}">
                  <a16:creationId xmlns:a16="http://schemas.microsoft.com/office/drawing/2014/main" id="{33C00A03-B5E2-5AFD-A4D9-D94C4175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D5AA2E09-4153-9AA1-D28C-A329933A9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7F4726F-8E06-7D52-47FB-74E950D46269}"/>
              </a:ext>
            </a:extLst>
          </p:cNvPr>
          <p:cNvGrpSpPr>
            <a:grpSpLocks noChangeAspect="1"/>
          </p:cNvGrpSpPr>
          <p:nvPr/>
        </p:nvGrpSpPr>
        <p:grpSpPr>
          <a:xfrm>
            <a:off x="2568030" y="3245670"/>
            <a:ext cx="279531" cy="279531"/>
            <a:chOff x="982662" y="3868738"/>
            <a:chExt cx="269875" cy="269875"/>
          </a:xfrm>
        </p:grpSpPr>
        <p:sp>
          <p:nvSpPr>
            <p:cNvPr id="103" name="Oval 16">
              <a:extLst>
                <a:ext uri="{FF2B5EF4-FFF2-40B4-BE49-F238E27FC236}">
                  <a16:creationId xmlns:a16="http://schemas.microsoft.com/office/drawing/2014/main" id="{BB160BC8-6EFC-B917-BC0D-05B9C668D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6385AEE7-1F5E-B10A-D604-B4759707F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E1DE02-5AF9-7667-261C-B690EEAC1CE2}"/>
              </a:ext>
            </a:extLst>
          </p:cNvPr>
          <p:cNvGrpSpPr>
            <a:grpSpLocks noChangeAspect="1"/>
          </p:cNvGrpSpPr>
          <p:nvPr/>
        </p:nvGrpSpPr>
        <p:grpSpPr>
          <a:xfrm>
            <a:off x="2568030" y="4341735"/>
            <a:ext cx="279531" cy="279531"/>
            <a:chOff x="982662" y="3868738"/>
            <a:chExt cx="269875" cy="269875"/>
          </a:xfrm>
        </p:grpSpPr>
        <p:sp>
          <p:nvSpPr>
            <p:cNvPr id="106" name="Oval 16">
              <a:extLst>
                <a:ext uri="{FF2B5EF4-FFF2-40B4-BE49-F238E27FC236}">
                  <a16:creationId xmlns:a16="http://schemas.microsoft.com/office/drawing/2014/main" id="{B445FE2A-C572-FA28-56EE-62F09901B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CE3851E9-F418-C837-582C-05929E38D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69E7064-D1DA-0EEA-9076-F798B1737693}"/>
              </a:ext>
            </a:extLst>
          </p:cNvPr>
          <p:cNvGrpSpPr>
            <a:grpSpLocks noChangeAspect="1"/>
          </p:cNvGrpSpPr>
          <p:nvPr/>
        </p:nvGrpSpPr>
        <p:grpSpPr>
          <a:xfrm>
            <a:off x="4325031" y="2530300"/>
            <a:ext cx="279531" cy="279531"/>
            <a:chOff x="982662" y="3868738"/>
            <a:chExt cx="269875" cy="269875"/>
          </a:xfrm>
        </p:grpSpPr>
        <p:sp>
          <p:nvSpPr>
            <p:cNvPr id="109" name="Oval 16">
              <a:extLst>
                <a:ext uri="{FF2B5EF4-FFF2-40B4-BE49-F238E27FC236}">
                  <a16:creationId xmlns:a16="http://schemas.microsoft.com/office/drawing/2014/main" id="{43069441-B285-6325-A23E-4677A2347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38CA56C2-CCA0-CE5B-8DE0-6D3B37C62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E838DC8-AAF5-E0C1-7C52-E1401A29D730}"/>
              </a:ext>
            </a:extLst>
          </p:cNvPr>
          <p:cNvGrpSpPr>
            <a:grpSpLocks noChangeAspect="1"/>
          </p:cNvGrpSpPr>
          <p:nvPr/>
        </p:nvGrpSpPr>
        <p:grpSpPr>
          <a:xfrm>
            <a:off x="4325031" y="3245671"/>
            <a:ext cx="279531" cy="279531"/>
            <a:chOff x="982662" y="3868738"/>
            <a:chExt cx="269875" cy="269875"/>
          </a:xfrm>
        </p:grpSpPr>
        <p:sp>
          <p:nvSpPr>
            <p:cNvPr id="112" name="Oval 16">
              <a:extLst>
                <a:ext uri="{FF2B5EF4-FFF2-40B4-BE49-F238E27FC236}">
                  <a16:creationId xmlns:a16="http://schemas.microsoft.com/office/drawing/2014/main" id="{B7E73DA6-143C-0785-D2C6-CD9B4C132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981558C4-C2A8-81CD-CE5C-A7A545508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E24F64E-3DFF-C236-88E2-7E1451D9CF0E}"/>
              </a:ext>
            </a:extLst>
          </p:cNvPr>
          <p:cNvGrpSpPr>
            <a:grpSpLocks noChangeAspect="1"/>
          </p:cNvGrpSpPr>
          <p:nvPr/>
        </p:nvGrpSpPr>
        <p:grpSpPr>
          <a:xfrm>
            <a:off x="4325031" y="3603355"/>
            <a:ext cx="279531" cy="279531"/>
            <a:chOff x="982662" y="3868738"/>
            <a:chExt cx="269875" cy="269875"/>
          </a:xfrm>
        </p:grpSpPr>
        <p:sp>
          <p:nvSpPr>
            <p:cNvPr id="115" name="Oval 16">
              <a:extLst>
                <a:ext uri="{FF2B5EF4-FFF2-40B4-BE49-F238E27FC236}">
                  <a16:creationId xmlns:a16="http://schemas.microsoft.com/office/drawing/2014/main" id="{59C93908-6BA7-C0E7-81CB-05BE71C13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D5E95D72-66F3-1F79-1670-F29F69A4B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1A50A7-4AF6-4115-0DC5-8C5736FDEA09}"/>
              </a:ext>
            </a:extLst>
          </p:cNvPr>
          <p:cNvGrpSpPr>
            <a:grpSpLocks noChangeAspect="1"/>
          </p:cNvGrpSpPr>
          <p:nvPr/>
        </p:nvGrpSpPr>
        <p:grpSpPr>
          <a:xfrm>
            <a:off x="4325031" y="3961040"/>
            <a:ext cx="279531" cy="279531"/>
            <a:chOff x="982662" y="3868738"/>
            <a:chExt cx="269875" cy="269875"/>
          </a:xfrm>
        </p:grpSpPr>
        <p:sp>
          <p:nvSpPr>
            <p:cNvPr id="118" name="Oval 16">
              <a:extLst>
                <a:ext uri="{FF2B5EF4-FFF2-40B4-BE49-F238E27FC236}">
                  <a16:creationId xmlns:a16="http://schemas.microsoft.com/office/drawing/2014/main" id="{7100D4A5-D1EA-4EAA-6E21-F351CEE5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CCFF83DD-A16B-DE40-A0E9-B52374418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D972F9B-E24D-602F-A0DF-54CC14CC3D3E}"/>
              </a:ext>
            </a:extLst>
          </p:cNvPr>
          <p:cNvGrpSpPr>
            <a:grpSpLocks noChangeAspect="1"/>
          </p:cNvGrpSpPr>
          <p:nvPr/>
        </p:nvGrpSpPr>
        <p:grpSpPr>
          <a:xfrm>
            <a:off x="6082033" y="2530300"/>
            <a:ext cx="279531" cy="279531"/>
            <a:chOff x="982662" y="3868738"/>
            <a:chExt cx="269875" cy="269875"/>
          </a:xfrm>
        </p:grpSpPr>
        <p:sp>
          <p:nvSpPr>
            <p:cNvPr id="121" name="Oval 16">
              <a:extLst>
                <a:ext uri="{FF2B5EF4-FFF2-40B4-BE49-F238E27FC236}">
                  <a16:creationId xmlns:a16="http://schemas.microsoft.com/office/drawing/2014/main" id="{31E56A8E-AE8F-7249-671E-E467D18C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51497459-65B0-99A6-6124-DFA6AF53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7BCDD1E-84FC-CE70-4040-EBC17CDC11E9}"/>
              </a:ext>
            </a:extLst>
          </p:cNvPr>
          <p:cNvGrpSpPr>
            <a:grpSpLocks noChangeAspect="1"/>
          </p:cNvGrpSpPr>
          <p:nvPr/>
        </p:nvGrpSpPr>
        <p:grpSpPr>
          <a:xfrm>
            <a:off x="6082033" y="3603356"/>
            <a:ext cx="279531" cy="279531"/>
            <a:chOff x="982662" y="3868738"/>
            <a:chExt cx="269875" cy="269875"/>
          </a:xfrm>
        </p:grpSpPr>
        <p:sp>
          <p:nvSpPr>
            <p:cNvPr id="124" name="Oval 16">
              <a:extLst>
                <a:ext uri="{FF2B5EF4-FFF2-40B4-BE49-F238E27FC236}">
                  <a16:creationId xmlns:a16="http://schemas.microsoft.com/office/drawing/2014/main" id="{20A568A9-1045-4718-F6B3-1B8F4056F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2450568B-62E8-0E88-C84D-6693DD8E4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C9AC7A4-DC7A-0DDF-00EA-3451740CBE12}"/>
              </a:ext>
            </a:extLst>
          </p:cNvPr>
          <p:cNvGrpSpPr>
            <a:grpSpLocks noChangeAspect="1"/>
          </p:cNvGrpSpPr>
          <p:nvPr/>
        </p:nvGrpSpPr>
        <p:grpSpPr>
          <a:xfrm>
            <a:off x="6082033" y="3961041"/>
            <a:ext cx="279531" cy="279531"/>
            <a:chOff x="982662" y="3868738"/>
            <a:chExt cx="269875" cy="269875"/>
          </a:xfrm>
        </p:grpSpPr>
        <p:sp>
          <p:nvSpPr>
            <p:cNvPr id="127" name="Oval 16">
              <a:extLst>
                <a:ext uri="{FF2B5EF4-FFF2-40B4-BE49-F238E27FC236}">
                  <a16:creationId xmlns:a16="http://schemas.microsoft.com/office/drawing/2014/main" id="{6EC0695A-DB1E-9748-8B5B-978418932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B6F586CF-AF45-A77C-6D28-894D8C20A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361F6B8-97C5-F8FF-B826-68ED17E02177}"/>
              </a:ext>
            </a:extLst>
          </p:cNvPr>
          <p:cNvGrpSpPr>
            <a:grpSpLocks noChangeAspect="1"/>
          </p:cNvGrpSpPr>
          <p:nvPr/>
        </p:nvGrpSpPr>
        <p:grpSpPr>
          <a:xfrm>
            <a:off x="6082033" y="4341735"/>
            <a:ext cx="279531" cy="279531"/>
            <a:chOff x="982662" y="3868738"/>
            <a:chExt cx="269875" cy="269875"/>
          </a:xfrm>
        </p:grpSpPr>
        <p:sp>
          <p:nvSpPr>
            <p:cNvPr id="130" name="Oval 16">
              <a:extLst>
                <a:ext uri="{FF2B5EF4-FFF2-40B4-BE49-F238E27FC236}">
                  <a16:creationId xmlns:a16="http://schemas.microsoft.com/office/drawing/2014/main" id="{315CB585-5DBE-DECF-11CF-0D7E83D19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04417E23-07CD-E67D-FDF7-5BAA3F00A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6B1BD12-6CAF-87AA-3410-16461F9FC8A2}"/>
              </a:ext>
            </a:extLst>
          </p:cNvPr>
          <p:cNvGrpSpPr>
            <a:grpSpLocks noChangeAspect="1"/>
          </p:cNvGrpSpPr>
          <p:nvPr/>
        </p:nvGrpSpPr>
        <p:grpSpPr>
          <a:xfrm>
            <a:off x="7839037" y="2887986"/>
            <a:ext cx="279531" cy="279531"/>
            <a:chOff x="982662" y="3868738"/>
            <a:chExt cx="269875" cy="269875"/>
          </a:xfrm>
        </p:grpSpPr>
        <p:sp>
          <p:nvSpPr>
            <p:cNvPr id="136" name="Oval 16">
              <a:extLst>
                <a:ext uri="{FF2B5EF4-FFF2-40B4-BE49-F238E27FC236}">
                  <a16:creationId xmlns:a16="http://schemas.microsoft.com/office/drawing/2014/main" id="{9B766326-1D31-D868-AC5C-FBA39C08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7" name="Freeform 17">
              <a:extLst>
                <a:ext uri="{FF2B5EF4-FFF2-40B4-BE49-F238E27FC236}">
                  <a16:creationId xmlns:a16="http://schemas.microsoft.com/office/drawing/2014/main" id="{A7C1C481-3E87-6A0F-D2A3-DD287E7E8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6B6FE69-A45F-24CB-DFFD-EF4D67D73BDA}"/>
              </a:ext>
            </a:extLst>
          </p:cNvPr>
          <p:cNvGrpSpPr>
            <a:grpSpLocks noChangeAspect="1"/>
          </p:cNvGrpSpPr>
          <p:nvPr/>
        </p:nvGrpSpPr>
        <p:grpSpPr>
          <a:xfrm>
            <a:off x="7839037" y="3603356"/>
            <a:ext cx="279531" cy="279531"/>
            <a:chOff x="982662" y="3868738"/>
            <a:chExt cx="269875" cy="269875"/>
          </a:xfrm>
        </p:grpSpPr>
        <p:sp>
          <p:nvSpPr>
            <p:cNvPr id="139" name="Oval 16">
              <a:extLst>
                <a:ext uri="{FF2B5EF4-FFF2-40B4-BE49-F238E27FC236}">
                  <a16:creationId xmlns:a16="http://schemas.microsoft.com/office/drawing/2014/main" id="{303EC37A-2EC7-A84A-C021-6190D766B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A666164B-3737-4BAC-D0B2-76BB9215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A7C967E-8400-C49D-B30E-1D56BB1298DC}"/>
              </a:ext>
            </a:extLst>
          </p:cNvPr>
          <p:cNvGrpSpPr>
            <a:grpSpLocks noChangeAspect="1"/>
          </p:cNvGrpSpPr>
          <p:nvPr/>
        </p:nvGrpSpPr>
        <p:grpSpPr>
          <a:xfrm>
            <a:off x="7839037" y="3961041"/>
            <a:ext cx="279531" cy="279531"/>
            <a:chOff x="982662" y="3868738"/>
            <a:chExt cx="269875" cy="269875"/>
          </a:xfrm>
        </p:grpSpPr>
        <p:sp>
          <p:nvSpPr>
            <p:cNvPr id="142" name="Oval 16">
              <a:extLst>
                <a:ext uri="{FF2B5EF4-FFF2-40B4-BE49-F238E27FC236}">
                  <a16:creationId xmlns:a16="http://schemas.microsoft.com/office/drawing/2014/main" id="{C346AF41-DE17-439D-ED5E-E8F15CA1E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FE214ED7-1A14-D92E-D1DE-AFFD83043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768BC22-C82C-4496-CFBD-D29FFD1A9373}"/>
              </a:ext>
            </a:extLst>
          </p:cNvPr>
          <p:cNvGrpSpPr>
            <a:grpSpLocks noChangeAspect="1"/>
          </p:cNvGrpSpPr>
          <p:nvPr/>
        </p:nvGrpSpPr>
        <p:grpSpPr>
          <a:xfrm>
            <a:off x="7839037" y="4341735"/>
            <a:ext cx="279531" cy="279531"/>
            <a:chOff x="982662" y="3868738"/>
            <a:chExt cx="269875" cy="269875"/>
          </a:xfrm>
        </p:grpSpPr>
        <p:sp>
          <p:nvSpPr>
            <p:cNvPr id="145" name="Oval 16">
              <a:extLst>
                <a:ext uri="{FF2B5EF4-FFF2-40B4-BE49-F238E27FC236}">
                  <a16:creationId xmlns:a16="http://schemas.microsoft.com/office/drawing/2014/main" id="{33DACC98-9707-5807-BABD-3CE254D06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131040AF-A538-8F12-B9DB-1289FDCBE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9DF33A9-C227-440D-EB0E-413B461FAEFD}"/>
              </a:ext>
            </a:extLst>
          </p:cNvPr>
          <p:cNvCxnSpPr/>
          <p:nvPr/>
        </p:nvCxnSpPr>
        <p:spPr>
          <a:xfrm>
            <a:off x="358775" y="2493142"/>
            <a:ext cx="84264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9ECC648-E86F-587F-78E2-659EC99784D3}"/>
              </a:ext>
            </a:extLst>
          </p:cNvPr>
          <p:cNvCxnSpPr/>
          <p:nvPr/>
        </p:nvCxnSpPr>
        <p:spPr>
          <a:xfrm>
            <a:off x="358775" y="2854662"/>
            <a:ext cx="84264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D43F35E-20E7-B197-D914-15C9701CC1B7}"/>
              </a:ext>
            </a:extLst>
          </p:cNvPr>
          <p:cNvCxnSpPr/>
          <p:nvPr/>
        </p:nvCxnSpPr>
        <p:spPr>
          <a:xfrm>
            <a:off x="358775" y="3216182"/>
            <a:ext cx="84264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FD03D0B-75F0-A3D2-670E-BF15BBDE849B}"/>
              </a:ext>
            </a:extLst>
          </p:cNvPr>
          <p:cNvCxnSpPr/>
          <p:nvPr/>
        </p:nvCxnSpPr>
        <p:spPr>
          <a:xfrm>
            <a:off x="358775" y="3577702"/>
            <a:ext cx="84264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304D224-0CC5-DAE7-6B28-CC8A83943444}"/>
              </a:ext>
            </a:extLst>
          </p:cNvPr>
          <p:cNvCxnSpPr/>
          <p:nvPr/>
        </p:nvCxnSpPr>
        <p:spPr>
          <a:xfrm>
            <a:off x="358775" y="3939222"/>
            <a:ext cx="84264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616EC31-9427-A718-185C-F7FAC43028F8}"/>
              </a:ext>
            </a:extLst>
          </p:cNvPr>
          <p:cNvCxnSpPr/>
          <p:nvPr/>
        </p:nvCxnSpPr>
        <p:spPr>
          <a:xfrm>
            <a:off x="358775" y="4300742"/>
            <a:ext cx="8426450" cy="0"/>
          </a:xfrm>
          <a:prstGeom prst="line">
            <a:avLst/>
          </a:prstGeom>
          <a:ln w="635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76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E03158FD-EDD0-83B0-D6D3-9E2E62A0C0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51746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3158FD-EDD0-83B0-D6D3-9E2E62A0C0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4F41E98-D5CC-61EB-E690-0BA588F4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Any questions?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4B51A-2AE9-A0B0-C8CD-F0A325B0A51C}"/>
              </a:ext>
            </a:extLst>
          </p:cNvPr>
          <p:cNvSpPr/>
          <p:nvPr/>
        </p:nvSpPr>
        <p:spPr>
          <a:xfrm>
            <a:off x="2600960" y="4790440"/>
            <a:ext cx="2062480" cy="25146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Software Architecture </a:t>
            </a:r>
            <a:endParaRPr lang="en-US" sz="1800">
              <a:solidFill>
                <a:schemeClr val="accent1"/>
              </a:solidFill>
            </a:endParaRP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Selected Architecture Decisions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Performance &amp; Testing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Demonstration</a:t>
            </a:r>
          </a:p>
          <a:p>
            <a:pPr>
              <a:spcAft>
                <a:spcPts val="4500"/>
              </a:spcAft>
            </a:pPr>
            <a:r>
              <a:rPr lang="en-US" sz="1800" b="1">
                <a:solidFill>
                  <a:schemeClr val="accent1"/>
                </a:solidFill>
              </a:rPr>
              <a:t>Key Takeaways &amp; 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2C707-C4E6-3251-E61A-A40981D79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36" y="569685"/>
            <a:ext cx="597807" cy="597807"/>
          </a:xfrm>
          <a:prstGeom prst="rect">
            <a:avLst/>
          </a:prstGeom>
        </p:spPr>
      </p:pic>
      <p:pic>
        <p:nvPicPr>
          <p:cNvPr id="15" name="Picture 14" descr="A green gavel and a black background&#10;&#10;Description automatically generated">
            <a:extLst>
              <a:ext uri="{FF2B5EF4-FFF2-40B4-BE49-F238E27FC236}">
                <a16:creationId xmlns:a16="http://schemas.microsoft.com/office/drawing/2014/main" id="{96393F07-1F2A-16FD-17B3-E312EC60F5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00" y="1401316"/>
            <a:ext cx="622080" cy="622080"/>
          </a:xfrm>
          <a:prstGeom prst="rect">
            <a:avLst/>
          </a:prstGeom>
        </p:spPr>
      </p:pic>
      <p:pic>
        <p:nvPicPr>
          <p:cNvPr id="17" name="Picture 16" descr="A green gauge with a needle&#10;&#10;Description automatically generated">
            <a:extLst>
              <a:ext uri="{FF2B5EF4-FFF2-40B4-BE49-F238E27FC236}">
                <a16:creationId xmlns:a16="http://schemas.microsoft.com/office/drawing/2014/main" id="{7B3DF3DA-2CA6-8402-F8CB-80CE48D3C9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59" y="2276270"/>
            <a:ext cx="590961" cy="590961"/>
          </a:xfrm>
          <a:prstGeom prst="rect">
            <a:avLst/>
          </a:prstGeom>
        </p:spPr>
      </p:pic>
      <p:pic>
        <p:nvPicPr>
          <p:cNvPr id="25" name="Picture 24" descr="A green paper with a check mark&#10;&#10;Description automatically generated">
            <a:extLst>
              <a:ext uri="{FF2B5EF4-FFF2-40B4-BE49-F238E27FC236}">
                <a16:creationId xmlns:a16="http://schemas.microsoft.com/office/drawing/2014/main" id="{142F1738-838F-31F6-7530-C1D5B367F9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13" y="4049990"/>
            <a:ext cx="503854" cy="503854"/>
          </a:xfrm>
          <a:prstGeom prst="rect">
            <a:avLst/>
          </a:prstGeom>
        </p:spPr>
      </p:pic>
      <p:pic>
        <p:nvPicPr>
          <p:cNvPr id="30" name="Picture 29" descr="A green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7FFC5484-AF10-EBFD-0A7B-AF50803689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54" y="3076682"/>
            <a:ext cx="700772" cy="70077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8272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381B4-8A12-444A-811C-9DAB03DA3D1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381B4-8A12-444A-811C-9DAB03DA3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3D917F9-5338-408D-BB5D-E27E226C35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r="43564"/>
          <a:stretch/>
        </p:blipFill>
        <p:spPr>
          <a:xfrm>
            <a:off x="0" y="0"/>
            <a:ext cx="242694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EC2F9-41A6-D0D9-243F-14256C3F685E}"/>
              </a:ext>
            </a:extLst>
          </p:cNvPr>
          <p:cNvSpPr/>
          <p:nvPr/>
        </p:nvSpPr>
        <p:spPr>
          <a:xfrm>
            <a:off x="0" y="0"/>
            <a:ext cx="2426941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D4E8D3-5C30-AC1F-5761-4257D28A18EF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1908175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5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075DB763-760D-3AA3-BB9E-BBCDF10209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376661-58A2-4220-92E1-06AB599CB87C}"/>
              </a:ext>
            </a:extLst>
          </p:cNvPr>
          <p:cNvSpPr/>
          <p:nvPr/>
        </p:nvSpPr>
        <p:spPr>
          <a:xfrm>
            <a:off x="3606800" y="976630"/>
            <a:ext cx="5202462" cy="31902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800" b="1">
                <a:solidFill>
                  <a:schemeClr val="accent1"/>
                </a:solidFill>
              </a:rPr>
              <a:t>Software Architecture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Event Storming Board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Architecture Characteristics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Architectural Styles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Service Design</a:t>
            </a:r>
          </a:p>
          <a:p>
            <a:pPr marL="6286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Application Flow</a:t>
            </a:r>
          </a:p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Selected Architecture Decisions</a:t>
            </a:r>
          </a:p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Performance &amp; Testing</a:t>
            </a:r>
          </a:p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Demonstration</a:t>
            </a:r>
          </a:p>
          <a:p>
            <a:pPr>
              <a:spcAft>
                <a:spcPts val="2500"/>
              </a:spcAft>
            </a:pPr>
            <a:r>
              <a:rPr lang="en-US" sz="1800" b="1">
                <a:solidFill>
                  <a:srgbClr val="BFBFBF"/>
                </a:solidFill>
              </a:rPr>
              <a:t>Key Takeaways &amp; Contributions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5B161B-1EFC-401E-A686-51BBF394D657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9">
            <a:extLst>
              <a:ext uri="{FF2B5EF4-FFF2-40B4-BE49-F238E27FC236}">
                <a16:creationId xmlns:a16="http://schemas.microsoft.com/office/drawing/2014/main" id="{BDD1D0A4-A2CC-4D1D-BEE6-23CB1D5C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2C707-C4E6-3251-E61A-A40981D79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36" y="569685"/>
            <a:ext cx="597807" cy="597807"/>
          </a:xfrm>
          <a:prstGeom prst="rect">
            <a:avLst/>
          </a:prstGeom>
        </p:spPr>
      </p:pic>
      <p:pic>
        <p:nvPicPr>
          <p:cNvPr id="12" name="Picture 11" descr="A white gavel and a black background&#10;&#10;Description automatically generated">
            <a:extLst>
              <a:ext uri="{FF2B5EF4-FFF2-40B4-BE49-F238E27FC236}">
                <a16:creationId xmlns:a16="http://schemas.microsoft.com/office/drawing/2014/main" id="{0F102779-9818-138B-DA93-F5CB273594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00" y="2191266"/>
            <a:ext cx="622080" cy="622080"/>
          </a:xfrm>
          <a:prstGeom prst="rect">
            <a:avLst/>
          </a:prstGeom>
        </p:spPr>
      </p:pic>
      <p:pic>
        <p:nvPicPr>
          <p:cNvPr id="20" name="Picture 19" descr="A white gauge with a black background&#10;&#10;Description automatically generated">
            <a:extLst>
              <a:ext uri="{FF2B5EF4-FFF2-40B4-BE49-F238E27FC236}">
                <a16:creationId xmlns:a16="http://schemas.microsoft.com/office/drawing/2014/main" id="{6A051D24-336B-B887-FFD7-55997E9AAE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59" y="2824624"/>
            <a:ext cx="590961" cy="590961"/>
          </a:xfrm>
          <a:prstGeom prst="rect">
            <a:avLst/>
          </a:prstGeom>
        </p:spPr>
      </p:pic>
      <p:pic>
        <p:nvPicPr>
          <p:cNvPr id="23" name="Picture 22" descr="A grey and black check mark on a paper&#10;&#10;Description automatically generated">
            <a:extLst>
              <a:ext uri="{FF2B5EF4-FFF2-40B4-BE49-F238E27FC236}">
                <a16:creationId xmlns:a16="http://schemas.microsoft.com/office/drawing/2014/main" id="{8A7942AE-D3AC-9467-8CAC-5CA5127075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13" y="4137075"/>
            <a:ext cx="503854" cy="503854"/>
          </a:xfrm>
          <a:prstGeom prst="rect">
            <a:avLst/>
          </a:prstGeom>
        </p:spPr>
      </p:pic>
      <p:pic>
        <p:nvPicPr>
          <p:cNvPr id="33" name="Picture 32" descr="A white rocket with dots and a black background&#10;&#10;Description automatically generated">
            <a:extLst>
              <a:ext uri="{FF2B5EF4-FFF2-40B4-BE49-F238E27FC236}">
                <a16:creationId xmlns:a16="http://schemas.microsoft.com/office/drawing/2014/main" id="{F3DD4725-BCE4-0CCB-3506-DA15780BD8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54" y="3425025"/>
            <a:ext cx="700772" cy="70077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12784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69ECC03-8FEA-9796-E362-84DBB3C780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96508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69ECC03-8FEA-9796-E362-84DBB3C780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9317384C-6497-B103-B016-180584A1A51F}"/>
              </a:ext>
            </a:extLst>
          </p:cNvPr>
          <p:cNvSpPr/>
          <p:nvPr/>
        </p:nvSpPr>
        <p:spPr>
          <a:xfrm>
            <a:off x="0" y="0"/>
            <a:ext cx="2578100" cy="51435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ADDDD-2AF5-6A6B-F0F5-E1A841CB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067A8-6520-488F-1B1A-31ACD474D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66919"/>
            <a:ext cx="1927225" cy="609662"/>
          </a:xfrm>
        </p:spPr>
        <p:txBody>
          <a:bodyPr vert="horz" anchor="ctr"/>
          <a:lstStyle/>
          <a:p>
            <a:r>
              <a:rPr lang="en-US">
                <a:solidFill>
                  <a:schemeClr val="accent2"/>
                </a:solidFill>
              </a:rPr>
              <a:t>Event Storming Board |</a:t>
            </a:r>
            <a:r>
              <a:rPr lang="en-US">
                <a:solidFill>
                  <a:schemeClr val="bg1"/>
                </a:solidFill>
              </a:rPr>
              <a:t> We identified 5 bounded contexts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1FCE74-FE62-268F-17F8-5FCF195E9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613" y="1036270"/>
            <a:ext cx="1497613" cy="24758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2A1B8D-103C-96E4-F179-4B6CDC8C8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871" y="1057124"/>
            <a:ext cx="1497889" cy="21543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A115A9-8875-E0E9-4426-E479DEF85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4364" y="1033194"/>
            <a:ext cx="1497889" cy="24791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5E062A-4AB4-2A4D-8482-E54B03BC1E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7336" y="1045508"/>
            <a:ext cx="1497889" cy="273709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61AA1192-6D7D-66F6-EDF3-171146BAB30B}"/>
              </a:ext>
            </a:extLst>
          </p:cNvPr>
          <p:cNvSpPr/>
          <p:nvPr/>
        </p:nvSpPr>
        <p:spPr>
          <a:xfrm>
            <a:off x="2589026" y="944294"/>
            <a:ext cx="285750" cy="28575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62E2588-06B2-D55A-C144-52FFC2F32187}"/>
              </a:ext>
            </a:extLst>
          </p:cNvPr>
          <p:cNvSpPr/>
          <p:nvPr/>
        </p:nvSpPr>
        <p:spPr>
          <a:xfrm>
            <a:off x="4166938" y="944294"/>
            <a:ext cx="285750" cy="28575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ADD9D5-5FB4-964E-2D92-9842062C4AF0}"/>
              </a:ext>
            </a:extLst>
          </p:cNvPr>
          <p:cNvSpPr/>
          <p:nvPr/>
        </p:nvSpPr>
        <p:spPr>
          <a:xfrm>
            <a:off x="5678136" y="944294"/>
            <a:ext cx="285750" cy="28575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FE4C7C-6C4A-8DD2-1F2A-C9CE916F1A25}"/>
              </a:ext>
            </a:extLst>
          </p:cNvPr>
          <p:cNvSpPr/>
          <p:nvPr/>
        </p:nvSpPr>
        <p:spPr>
          <a:xfrm>
            <a:off x="7256048" y="944294"/>
            <a:ext cx="285750" cy="28575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7FDE52D-126B-2ED7-88EF-8970D693B3C0}"/>
              </a:ext>
            </a:extLst>
          </p:cNvPr>
          <p:cNvSpPr/>
          <p:nvPr/>
        </p:nvSpPr>
        <p:spPr>
          <a:xfrm>
            <a:off x="7256048" y="2371071"/>
            <a:ext cx="285750" cy="28575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721CE3-C6B5-0922-50CE-522D8A52DEC6}"/>
              </a:ext>
            </a:extLst>
          </p:cNvPr>
          <p:cNvGrpSpPr/>
          <p:nvPr/>
        </p:nvGrpSpPr>
        <p:grpSpPr>
          <a:xfrm>
            <a:off x="2895600" y="4205360"/>
            <a:ext cx="1676400" cy="222396"/>
            <a:chOff x="2895600" y="4130529"/>
            <a:chExt cx="1676400" cy="22239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52108F4-F29F-7184-6EF6-9D4DB723EF6A}"/>
                </a:ext>
              </a:extLst>
            </p:cNvPr>
            <p:cNvSpPr/>
            <p:nvPr/>
          </p:nvSpPr>
          <p:spPr>
            <a:xfrm>
              <a:off x="2895600" y="4158183"/>
              <a:ext cx="361950" cy="167089"/>
            </a:xfrm>
            <a:prstGeom prst="roundRect">
              <a:avLst/>
            </a:prstGeom>
            <a:solidFill>
              <a:srgbClr val="F8CECC"/>
            </a:solidFill>
            <a:ln>
              <a:solidFill>
                <a:srgbClr val="E650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2FE1493-686C-8D67-1675-059FA0038A19}"/>
                </a:ext>
              </a:extLst>
            </p:cNvPr>
            <p:cNvSpPr/>
            <p:nvPr/>
          </p:nvSpPr>
          <p:spPr>
            <a:xfrm>
              <a:off x="3328017" y="4130529"/>
              <a:ext cx="1243983" cy="22239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00" i="1">
                  <a:solidFill>
                    <a:schemeClr val="tx1"/>
                  </a:solidFill>
                </a:rPr>
                <a:t>Event Trigger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585A556-13E8-6F19-DD32-A5B691491912}"/>
              </a:ext>
            </a:extLst>
          </p:cNvPr>
          <p:cNvGrpSpPr/>
          <p:nvPr/>
        </p:nvGrpSpPr>
        <p:grpSpPr>
          <a:xfrm>
            <a:off x="2895600" y="4425804"/>
            <a:ext cx="1676400" cy="222396"/>
            <a:chOff x="2895600" y="4425804"/>
            <a:chExt cx="1676400" cy="22239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C92C91B-2B40-FF6E-F78C-03245D788D5C}"/>
                </a:ext>
              </a:extLst>
            </p:cNvPr>
            <p:cNvSpPr/>
            <p:nvPr/>
          </p:nvSpPr>
          <p:spPr>
            <a:xfrm>
              <a:off x="2895600" y="4453458"/>
              <a:ext cx="361950" cy="167089"/>
            </a:xfrm>
            <a:prstGeom prst="roundRect">
              <a:avLst/>
            </a:prstGeom>
            <a:solidFill>
              <a:srgbClr val="DAE8FC"/>
            </a:solidFill>
            <a:ln>
              <a:solidFill>
                <a:srgbClr val="5C99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8BE4F1E-0A8B-E986-60D4-23A9D4DA37A8}"/>
                </a:ext>
              </a:extLst>
            </p:cNvPr>
            <p:cNvSpPr/>
            <p:nvPr/>
          </p:nvSpPr>
          <p:spPr>
            <a:xfrm>
              <a:off x="3328017" y="4425804"/>
              <a:ext cx="1243983" cy="22239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00" i="1">
                  <a:solidFill>
                    <a:schemeClr val="tx1"/>
                  </a:solidFill>
                </a:rPr>
                <a:t>Domain Event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DC32FC-6D43-AA40-5727-02E319F67DB0}"/>
              </a:ext>
            </a:extLst>
          </p:cNvPr>
          <p:cNvGrpSpPr/>
          <p:nvPr/>
        </p:nvGrpSpPr>
        <p:grpSpPr>
          <a:xfrm>
            <a:off x="2895600" y="3984915"/>
            <a:ext cx="1676400" cy="222396"/>
            <a:chOff x="2895600" y="3939035"/>
            <a:chExt cx="1676400" cy="22239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20A569E-0A1B-A39A-0B31-2DB55A398475}"/>
                </a:ext>
              </a:extLst>
            </p:cNvPr>
            <p:cNvSpPr/>
            <p:nvPr/>
          </p:nvSpPr>
          <p:spPr>
            <a:xfrm>
              <a:off x="2895600" y="3966689"/>
              <a:ext cx="361950" cy="167089"/>
            </a:xfrm>
            <a:prstGeom prst="roundRect">
              <a:avLst/>
            </a:prstGeom>
            <a:solidFill>
              <a:srgbClr val="D5E8D4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B016DE6-9CE3-0802-B402-3C50BE2A3DC2}"/>
                </a:ext>
              </a:extLst>
            </p:cNvPr>
            <p:cNvSpPr/>
            <p:nvPr/>
          </p:nvSpPr>
          <p:spPr>
            <a:xfrm>
              <a:off x="3328017" y="3939035"/>
              <a:ext cx="1243983" cy="22239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00" i="1">
                  <a:solidFill>
                    <a:schemeClr val="tx1"/>
                  </a:solidFill>
                </a:rPr>
                <a:t>Aggregate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686B44-E8CF-743C-44C5-2EC1A996F58E}"/>
              </a:ext>
            </a:extLst>
          </p:cNvPr>
          <p:cNvGrpSpPr/>
          <p:nvPr/>
        </p:nvGrpSpPr>
        <p:grpSpPr>
          <a:xfrm>
            <a:off x="2895600" y="3764470"/>
            <a:ext cx="1676400" cy="222396"/>
            <a:chOff x="2895600" y="3707114"/>
            <a:chExt cx="1676400" cy="22239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43CFC9E-D189-31F4-7A78-02CDDD83AB55}"/>
                </a:ext>
              </a:extLst>
            </p:cNvPr>
            <p:cNvSpPr/>
            <p:nvPr/>
          </p:nvSpPr>
          <p:spPr>
            <a:xfrm>
              <a:off x="2895600" y="3730816"/>
              <a:ext cx="361950" cy="50609"/>
            </a:xfrm>
            <a:prstGeom prst="round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A7ECEC2-7AF8-D331-938E-D4176105CB56}"/>
                </a:ext>
              </a:extLst>
            </p:cNvPr>
            <p:cNvGrpSpPr/>
            <p:nvPr/>
          </p:nvGrpSpPr>
          <p:grpSpPr>
            <a:xfrm>
              <a:off x="2895600" y="3707114"/>
              <a:ext cx="1676400" cy="222396"/>
              <a:chOff x="2895600" y="3707114"/>
              <a:chExt cx="1676400" cy="222396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768F761-A518-CF26-937C-D74031B96FD8}"/>
                  </a:ext>
                </a:extLst>
              </p:cNvPr>
              <p:cNvSpPr/>
              <p:nvPr/>
            </p:nvSpPr>
            <p:spPr>
              <a:xfrm>
                <a:off x="2895600" y="3730816"/>
                <a:ext cx="361950" cy="167089"/>
              </a:xfrm>
              <a:prstGeom prst="roundRect">
                <a:avLst/>
              </a:prstGeom>
              <a:noFill/>
              <a:ln w="12700" cap="flat" cmpd="sng" algn="ctr">
                <a:solidFill>
                  <a:srgbClr val="646464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5E8D4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9E6A0622-D5A7-4C60-8B96-25D3FA186F6C}"/>
                  </a:ext>
                </a:extLst>
              </p:cNvPr>
              <p:cNvSpPr/>
              <p:nvPr/>
            </p:nvSpPr>
            <p:spPr>
              <a:xfrm>
                <a:off x="3328017" y="3707114"/>
                <a:ext cx="1243983" cy="222396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100" i="1">
                    <a:solidFill>
                      <a:schemeClr val="tx1"/>
                    </a:solidFill>
                  </a:rPr>
                  <a:t>Bounded Context</a:t>
                </a:r>
              </a:p>
            </p:txBody>
          </p:sp>
        </p:grpSp>
      </p:grpSp>
      <p:pic>
        <p:nvPicPr>
          <p:cNvPr id="3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C8DE3860-F875-68F9-7FBF-A8CAFF8AD2C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0749D676-A809-57B6-BEF1-5A551DAE01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7611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49D676-A809-57B6-BEF1-5A551DAE01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610DFF0-573E-DB69-5034-6858451E77B1}"/>
              </a:ext>
            </a:extLst>
          </p:cNvPr>
          <p:cNvSpPr/>
          <p:nvPr/>
        </p:nvSpPr>
        <p:spPr>
          <a:xfrm>
            <a:off x="0" y="0"/>
            <a:ext cx="2578100" cy="51435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CDBC23-34F6-8A66-0BA4-5735C8C4F79F}"/>
              </a:ext>
            </a:extLst>
          </p:cNvPr>
          <p:cNvSpPr/>
          <p:nvPr/>
        </p:nvSpPr>
        <p:spPr>
          <a:xfrm>
            <a:off x="6360950" y="0"/>
            <a:ext cx="195229" cy="51435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34E81D-0661-2F29-638C-A425827B5829}"/>
              </a:ext>
            </a:extLst>
          </p:cNvPr>
          <p:cNvSpPr/>
          <p:nvPr/>
        </p:nvSpPr>
        <p:spPr>
          <a:xfrm>
            <a:off x="3221045" y="0"/>
            <a:ext cx="195229" cy="51435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E56C3D-CD97-E0B1-8C79-D241E6DE1F97}"/>
              </a:ext>
            </a:extLst>
          </p:cNvPr>
          <p:cNvSpPr txBox="1">
            <a:spLocks/>
          </p:cNvSpPr>
          <p:nvPr/>
        </p:nvSpPr>
        <p:spPr>
          <a:xfrm>
            <a:off x="358775" y="2266919"/>
            <a:ext cx="2019987" cy="609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Architecture Characteristics | </a:t>
            </a:r>
            <a:r>
              <a:rPr lang="en-US">
                <a:solidFill>
                  <a:schemeClr val="bg1"/>
                </a:solidFill>
              </a:rPr>
              <a:t>Given the user and systems requirements, we selected seven driving characteristics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CD3E8-4211-C645-9DC9-A673BB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09E426-DAD5-E4E6-22B2-ACA1600F7026}"/>
              </a:ext>
            </a:extLst>
          </p:cNvPr>
          <p:cNvSpPr/>
          <p:nvPr/>
        </p:nvSpPr>
        <p:spPr>
          <a:xfrm>
            <a:off x="2919117" y="378018"/>
            <a:ext cx="799084" cy="79908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4FA500-5854-AF82-DDA2-5EFB0689718C}"/>
              </a:ext>
            </a:extLst>
          </p:cNvPr>
          <p:cNvSpPr/>
          <p:nvPr/>
        </p:nvSpPr>
        <p:spPr>
          <a:xfrm>
            <a:off x="2919117" y="1574145"/>
            <a:ext cx="799084" cy="79908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2FF1D-10FA-43F5-B1EF-AC862BC85DA1}"/>
              </a:ext>
            </a:extLst>
          </p:cNvPr>
          <p:cNvSpPr/>
          <p:nvPr/>
        </p:nvSpPr>
        <p:spPr>
          <a:xfrm>
            <a:off x="2919117" y="2770272"/>
            <a:ext cx="799084" cy="79908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85E3A-A830-B759-BDDA-EE378ACB9E16}"/>
              </a:ext>
            </a:extLst>
          </p:cNvPr>
          <p:cNvSpPr/>
          <p:nvPr/>
        </p:nvSpPr>
        <p:spPr>
          <a:xfrm>
            <a:off x="2919117" y="3966399"/>
            <a:ext cx="799084" cy="79908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D9D393-69E9-5524-8D60-23EC21BBB698}"/>
              </a:ext>
            </a:extLst>
          </p:cNvPr>
          <p:cNvSpPr/>
          <p:nvPr/>
        </p:nvSpPr>
        <p:spPr>
          <a:xfrm>
            <a:off x="6059022" y="976081"/>
            <a:ext cx="799084" cy="79908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59E9BB-C96D-888F-CD0D-1AF37F010C45}"/>
              </a:ext>
            </a:extLst>
          </p:cNvPr>
          <p:cNvSpPr/>
          <p:nvPr/>
        </p:nvSpPr>
        <p:spPr>
          <a:xfrm>
            <a:off x="6059022" y="2172209"/>
            <a:ext cx="799084" cy="79908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8CAA33-E486-FFB9-A40A-7394A243B271}"/>
              </a:ext>
            </a:extLst>
          </p:cNvPr>
          <p:cNvSpPr/>
          <p:nvPr/>
        </p:nvSpPr>
        <p:spPr>
          <a:xfrm>
            <a:off x="6059022" y="3368336"/>
            <a:ext cx="799084" cy="79908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273ABE-74D4-660E-C759-07D7D2D401C1}"/>
              </a:ext>
            </a:extLst>
          </p:cNvPr>
          <p:cNvSpPr/>
          <p:nvPr/>
        </p:nvSpPr>
        <p:spPr>
          <a:xfrm>
            <a:off x="3872157" y="408228"/>
            <a:ext cx="1948438" cy="738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1800" b="1">
                <a:solidFill>
                  <a:schemeClr val="accent1"/>
                </a:solidFill>
              </a:rPr>
              <a:t>Scalability</a:t>
            </a:r>
          </a:p>
          <a:p>
            <a:r>
              <a:rPr lang="en-US"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organization can have thousands of users adding Tasks to the organization's Task List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D60D45-C750-A5CD-205E-C07353DC7377}"/>
              </a:ext>
            </a:extLst>
          </p:cNvPr>
          <p:cNvSpPr/>
          <p:nvPr/>
        </p:nvSpPr>
        <p:spPr>
          <a:xfrm>
            <a:off x="3872157" y="1604355"/>
            <a:ext cx="1948438" cy="738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1800" b="1">
                <a:solidFill>
                  <a:schemeClr val="accent1"/>
                </a:solidFill>
              </a:rPr>
              <a:t>Elasticity</a:t>
            </a:r>
          </a:p>
          <a:p>
            <a:r>
              <a:rPr lang="en-US"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performance of the system should degrade gracefully in the presence of heavy load.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39E423-FD43-71C3-D6BC-FAD101E9A754}"/>
              </a:ext>
            </a:extLst>
          </p:cNvPr>
          <p:cNvSpPr/>
          <p:nvPr/>
        </p:nvSpPr>
        <p:spPr>
          <a:xfrm>
            <a:off x="3872157" y="2800482"/>
            <a:ext cx="1948438" cy="738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1800" b="1">
                <a:solidFill>
                  <a:schemeClr val="accent1"/>
                </a:solidFill>
              </a:rPr>
              <a:t>Modularity</a:t>
            </a:r>
          </a:p>
          <a:p>
            <a:r>
              <a:rPr lang="en-US"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add new Executors while the system is running w/o affecting remaining parts of the system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07F521-DDC0-71EF-F495-DF1CCF41C27B}"/>
              </a:ext>
            </a:extLst>
          </p:cNvPr>
          <p:cNvSpPr/>
          <p:nvPr/>
        </p:nvSpPr>
        <p:spPr>
          <a:xfrm>
            <a:off x="3872157" y="3996609"/>
            <a:ext cx="1948438" cy="738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1800" b="1">
                <a:solidFill>
                  <a:schemeClr val="accent1"/>
                </a:solidFill>
              </a:rPr>
              <a:t>Interoperability</a:t>
            </a:r>
          </a:p>
          <a:p>
            <a:r>
              <a:rPr lang="en-US"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Tasks for which no internal Executors are available need to be executed by external Executors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FBF033-C9A0-0CEA-60ED-D19CD3F21DD5}"/>
              </a:ext>
            </a:extLst>
          </p:cNvPr>
          <p:cNvSpPr/>
          <p:nvPr/>
        </p:nvSpPr>
        <p:spPr>
          <a:xfrm>
            <a:off x="6970957" y="1006291"/>
            <a:ext cx="1948438" cy="738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1800" b="1">
                <a:solidFill>
                  <a:schemeClr val="accent1"/>
                </a:solidFill>
              </a:rPr>
              <a:t>Recoverability</a:t>
            </a:r>
          </a:p>
          <a:p>
            <a:r>
              <a:rPr lang="en-US"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assignment of tasks to executors should be preserved in case (parts of) the system fail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75D955-561A-0730-F944-48DB89E3B9D4}"/>
              </a:ext>
            </a:extLst>
          </p:cNvPr>
          <p:cNvSpPr/>
          <p:nvPr/>
        </p:nvSpPr>
        <p:spPr>
          <a:xfrm>
            <a:off x="6970957" y="2202419"/>
            <a:ext cx="1948438" cy="738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1800" b="1">
                <a:solidFill>
                  <a:schemeClr val="accent1"/>
                </a:solidFill>
              </a:rPr>
              <a:t>Fault Tolerance</a:t>
            </a:r>
          </a:p>
          <a:p>
            <a:r>
              <a:rPr lang="en-US"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system’s operation should not be disrupted in case an Executor malfunctions or fails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505163-3DE1-13DE-672C-365EE886C24E}"/>
              </a:ext>
            </a:extLst>
          </p:cNvPr>
          <p:cNvSpPr/>
          <p:nvPr/>
        </p:nvSpPr>
        <p:spPr>
          <a:xfrm>
            <a:off x="6970957" y="3398546"/>
            <a:ext cx="1948438" cy="738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1800" b="1">
                <a:solidFill>
                  <a:schemeClr val="accent1"/>
                </a:solidFill>
              </a:rPr>
              <a:t>Evolvability</a:t>
            </a:r>
          </a:p>
          <a:p>
            <a:r>
              <a:rPr lang="en-US"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Evolvability is key to support incremental changes throughout the semester across dimensions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909F55-E3D3-818E-A2CC-602760FB916A}"/>
              </a:ext>
            </a:extLst>
          </p:cNvPr>
          <p:cNvGrpSpPr>
            <a:grpSpLocks noChangeAspect="1"/>
          </p:cNvGrpSpPr>
          <p:nvPr/>
        </p:nvGrpSpPr>
        <p:grpSpPr>
          <a:xfrm>
            <a:off x="8162160" y="241603"/>
            <a:ext cx="253645" cy="253645"/>
            <a:chOff x="1854516" y="3463925"/>
            <a:chExt cx="269875" cy="269875"/>
          </a:xfrm>
        </p:grpSpPr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2840E5E9-A738-55F3-84AC-91BB90516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463925"/>
              <a:ext cx="269875" cy="269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839FCF27-2D30-E6A0-A155-9B28DFEC12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1666" y="3522663"/>
              <a:ext cx="157162" cy="150812"/>
            </a:xfrm>
            <a:custGeom>
              <a:avLst/>
              <a:gdLst>
                <a:gd name="T0" fmla="*/ 704 w 736"/>
                <a:gd name="T1" fmla="*/ 250 h 709"/>
                <a:gd name="T2" fmla="*/ 496 w 736"/>
                <a:gd name="T3" fmla="*/ 218 h 709"/>
                <a:gd name="T4" fmla="*/ 392 w 736"/>
                <a:gd name="T5" fmla="*/ 24 h 709"/>
                <a:gd name="T6" fmla="*/ 336 w 736"/>
                <a:gd name="T7" fmla="*/ 24 h 709"/>
                <a:gd name="T8" fmla="*/ 240 w 736"/>
                <a:gd name="T9" fmla="*/ 218 h 709"/>
                <a:gd name="T10" fmla="*/ 24 w 736"/>
                <a:gd name="T11" fmla="*/ 242 h 709"/>
                <a:gd name="T12" fmla="*/ 0 w 736"/>
                <a:gd name="T13" fmla="*/ 266 h 709"/>
                <a:gd name="T14" fmla="*/ 8 w 736"/>
                <a:gd name="T15" fmla="*/ 290 h 709"/>
                <a:gd name="T16" fmla="*/ 168 w 736"/>
                <a:gd name="T17" fmla="*/ 451 h 709"/>
                <a:gd name="T18" fmla="*/ 128 w 736"/>
                <a:gd name="T19" fmla="*/ 661 h 709"/>
                <a:gd name="T20" fmla="*/ 144 w 736"/>
                <a:gd name="T21" fmla="*/ 693 h 709"/>
                <a:gd name="T22" fmla="*/ 176 w 736"/>
                <a:gd name="T23" fmla="*/ 701 h 709"/>
                <a:gd name="T24" fmla="*/ 360 w 736"/>
                <a:gd name="T25" fmla="*/ 597 h 709"/>
                <a:gd name="T26" fmla="*/ 552 w 736"/>
                <a:gd name="T27" fmla="*/ 709 h 709"/>
                <a:gd name="T28" fmla="*/ 568 w 736"/>
                <a:gd name="T29" fmla="*/ 709 h 709"/>
                <a:gd name="T30" fmla="*/ 584 w 736"/>
                <a:gd name="T31" fmla="*/ 709 h 709"/>
                <a:gd name="T32" fmla="*/ 600 w 736"/>
                <a:gd name="T33" fmla="*/ 677 h 709"/>
                <a:gd name="T34" fmla="*/ 568 w 736"/>
                <a:gd name="T35" fmla="*/ 451 h 709"/>
                <a:gd name="T36" fmla="*/ 720 w 736"/>
                <a:gd name="T37" fmla="*/ 306 h 709"/>
                <a:gd name="T38" fmla="*/ 728 w 736"/>
                <a:gd name="T39" fmla="*/ 274 h 709"/>
                <a:gd name="T40" fmla="*/ 704 w 736"/>
                <a:gd name="T41" fmla="*/ 250 h 709"/>
                <a:gd name="T42" fmla="*/ 512 w 736"/>
                <a:gd name="T43" fmla="*/ 419 h 709"/>
                <a:gd name="T44" fmla="*/ 504 w 736"/>
                <a:gd name="T45" fmla="*/ 443 h 709"/>
                <a:gd name="T46" fmla="*/ 528 w 736"/>
                <a:gd name="T47" fmla="*/ 621 h 709"/>
                <a:gd name="T48" fmla="*/ 384 w 736"/>
                <a:gd name="T49" fmla="*/ 532 h 709"/>
                <a:gd name="T50" fmla="*/ 360 w 736"/>
                <a:gd name="T51" fmla="*/ 532 h 709"/>
                <a:gd name="T52" fmla="*/ 352 w 736"/>
                <a:gd name="T53" fmla="*/ 532 h 709"/>
                <a:gd name="T54" fmla="*/ 208 w 736"/>
                <a:gd name="T55" fmla="*/ 613 h 709"/>
                <a:gd name="T56" fmla="*/ 232 w 736"/>
                <a:gd name="T57" fmla="*/ 443 h 709"/>
                <a:gd name="T58" fmla="*/ 224 w 736"/>
                <a:gd name="T59" fmla="*/ 419 h 709"/>
                <a:gd name="T60" fmla="*/ 104 w 736"/>
                <a:gd name="T61" fmla="*/ 298 h 709"/>
                <a:gd name="T62" fmla="*/ 264 w 736"/>
                <a:gd name="T63" fmla="*/ 282 h 709"/>
                <a:gd name="T64" fmla="*/ 288 w 736"/>
                <a:gd name="T65" fmla="*/ 266 h 709"/>
                <a:gd name="T66" fmla="*/ 360 w 736"/>
                <a:gd name="T67" fmla="*/ 105 h 709"/>
                <a:gd name="T68" fmla="*/ 440 w 736"/>
                <a:gd name="T69" fmla="*/ 266 h 709"/>
                <a:gd name="T70" fmla="*/ 464 w 736"/>
                <a:gd name="T71" fmla="*/ 282 h 709"/>
                <a:gd name="T72" fmla="*/ 632 w 736"/>
                <a:gd name="T73" fmla="*/ 306 h 709"/>
                <a:gd name="T74" fmla="*/ 512 w 736"/>
                <a:gd name="T75" fmla="*/ 41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6" h="709">
                  <a:moveTo>
                    <a:pt x="704" y="250"/>
                  </a:moveTo>
                  <a:cubicBezTo>
                    <a:pt x="704" y="250"/>
                    <a:pt x="704" y="250"/>
                    <a:pt x="496" y="218"/>
                  </a:cubicBezTo>
                  <a:cubicBezTo>
                    <a:pt x="496" y="218"/>
                    <a:pt x="496" y="218"/>
                    <a:pt x="392" y="24"/>
                  </a:cubicBezTo>
                  <a:cubicBezTo>
                    <a:pt x="384" y="0"/>
                    <a:pt x="352" y="0"/>
                    <a:pt x="336" y="24"/>
                  </a:cubicBezTo>
                  <a:cubicBezTo>
                    <a:pt x="336" y="24"/>
                    <a:pt x="336" y="24"/>
                    <a:pt x="240" y="218"/>
                  </a:cubicBezTo>
                  <a:cubicBezTo>
                    <a:pt x="240" y="218"/>
                    <a:pt x="240" y="218"/>
                    <a:pt x="24" y="242"/>
                  </a:cubicBezTo>
                  <a:cubicBezTo>
                    <a:pt x="16" y="242"/>
                    <a:pt x="8" y="250"/>
                    <a:pt x="0" y="266"/>
                  </a:cubicBezTo>
                  <a:cubicBezTo>
                    <a:pt x="0" y="274"/>
                    <a:pt x="0" y="290"/>
                    <a:pt x="8" y="290"/>
                  </a:cubicBezTo>
                  <a:cubicBezTo>
                    <a:pt x="8" y="290"/>
                    <a:pt x="8" y="290"/>
                    <a:pt x="168" y="451"/>
                  </a:cubicBezTo>
                  <a:cubicBezTo>
                    <a:pt x="168" y="451"/>
                    <a:pt x="168" y="451"/>
                    <a:pt x="128" y="661"/>
                  </a:cubicBezTo>
                  <a:cubicBezTo>
                    <a:pt x="128" y="677"/>
                    <a:pt x="136" y="685"/>
                    <a:pt x="144" y="693"/>
                  </a:cubicBezTo>
                  <a:cubicBezTo>
                    <a:pt x="160" y="701"/>
                    <a:pt x="168" y="701"/>
                    <a:pt x="176" y="701"/>
                  </a:cubicBezTo>
                  <a:cubicBezTo>
                    <a:pt x="176" y="701"/>
                    <a:pt x="176" y="701"/>
                    <a:pt x="360" y="597"/>
                  </a:cubicBezTo>
                  <a:cubicBezTo>
                    <a:pt x="360" y="597"/>
                    <a:pt x="360" y="597"/>
                    <a:pt x="552" y="709"/>
                  </a:cubicBezTo>
                  <a:cubicBezTo>
                    <a:pt x="560" y="709"/>
                    <a:pt x="560" y="709"/>
                    <a:pt x="568" y="709"/>
                  </a:cubicBezTo>
                  <a:cubicBezTo>
                    <a:pt x="576" y="709"/>
                    <a:pt x="584" y="709"/>
                    <a:pt x="584" y="709"/>
                  </a:cubicBezTo>
                  <a:cubicBezTo>
                    <a:pt x="600" y="701"/>
                    <a:pt x="600" y="685"/>
                    <a:pt x="600" y="677"/>
                  </a:cubicBezTo>
                  <a:cubicBezTo>
                    <a:pt x="600" y="677"/>
                    <a:pt x="600" y="677"/>
                    <a:pt x="568" y="451"/>
                  </a:cubicBezTo>
                  <a:cubicBezTo>
                    <a:pt x="568" y="451"/>
                    <a:pt x="568" y="451"/>
                    <a:pt x="720" y="306"/>
                  </a:cubicBezTo>
                  <a:cubicBezTo>
                    <a:pt x="728" y="298"/>
                    <a:pt x="736" y="290"/>
                    <a:pt x="728" y="274"/>
                  </a:cubicBezTo>
                  <a:cubicBezTo>
                    <a:pt x="728" y="266"/>
                    <a:pt x="712" y="250"/>
                    <a:pt x="704" y="250"/>
                  </a:cubicBezTo>
                  <a:close/>
                  <a:moveTo>
                    <a:pt x="512" y="419"/>
                  </a:moveTo>
                  <a:cubicBezTo>
                    <a:pt x="504" y="419"/>
                    <a:pt x="504" y="435"/>
                    <a:pt x="504" y="443"/>
                  </a:cubicBezTo>
                  <a:cubicBezTo>
                    <a:pt x="504" y="443"/>
                    <a:pt x="504" y="443"/>
                    <a:pt x="528" y="621"/>
                  </a:cubicBezTo>
                  <a:cubicBezTo>
                    <a:pt x="528" y="621"/>
                    <a:pt x="528" y="621"/>
                    <a:pt x="384" y="532"/>
                  </a:cubicBezTo>
                  <a:cubicBezTo>
                    <a:pt x="376" y="532"/>
                    <a:pt x="376" y="532"/>
                    <a:pt x="360" y="532"/>
                  </a:cubicBezTo>
                  <a:cubicBezTo>
                    <a:pt x="352" y="532"/>
                    <a:pt x="352" y="532"/>
                    <a:pt x="352" y="532"/>
                  </a:cubicBezTo>
                  <a:cubicBezTo>
                    <a:pt x="352" y="532"/>
                    <a:pt x="352" y="532"/>
                    <a:pt x="208" y="613"/>
                  </a:cubicBezTo>
                  <a:cubicBezTo>
                    <a:pt x="208" y="613"/>
                    <a:pt x="208" y="613"/>
                    <a:pt x="232" y="443"/>
                  </a:cubicBezTo>
                  <a:cubicBezTo>
                    <a:pt x="232" y="435"/>
                    <a:pt x="224" y="419"/>
                    <a:pt x="224" y="419"/>
                  </a:cubicBezTo>
                  <a:cubicBezTo>
                    <a:pt x="224" y="419"/>
                    <a:pt x="224" y="419"/>
                    <a:pt x="104" y="298"/>
                  </a:cubicBezTo>
                  <a:cubicBezTo>
                    <a:pt x="104" y="298"/>
                    <a:pt x="104" y="298"/>
                    <a:pt x="264" y="282"/>
                  </a:cubicBezTo>
                  <a:cubicBezTo>
                    <a:pt x="272" y="282"/>
                    <a:pt x="280" y="274"/>
                    <a:pt x="288" y="266"/>
                  </a:cubicBezTo>
                  <a:cubicBezTo>
                    <a:pt x="288" y="266"/>
                    <a:pt x="288" y="266"/>
                    <a:pt x="360" y="105"/>
                  </a:cubicBezTo>
                  <a:cubicBezTo>
                    <a:pt x="360" y="105"/>
                    <a:pt x="360" y="105"/>
                    <a:pt x="440" y="266"/>
                  </a:cubicBezTo>
                  <a:cubicBezTo>
                    <a:pt x="448" y="274"/>
                    <a:pt x="456" y="282"/>
                    <a:pt x="464" y="282"/>
                  </a:cubicBezTo>
                  <a:cubicBezTo>
                    <a:pt x="464" y="282"/>
                    <a:pt x="464" y="282"/>
                    <a:pt x="632" y="306"/>
                  </a:cubicBezTo>
                  <a:cubicBezTo>
                    <a:pt x="632" y="306"/>
                    <a:pt x="632" y="306"/>
                    <a:pt x="512" y="4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851D944-C9D5-3F5A-9BA1-005728977E14}"/>
              </a:ext>
            </a:extLst>
          </p:cNvPr>
          <p:cNvSpPr/>
          <p:nvPr/>
        </p:nvSpPr>
        <p:spPr>
          <a:xfrm>
            <a:off x="8462807" y="257228"/>
            <a:ext cx="604927" cy="23802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00" i="1">
                <a:solidFill>
                  <a:schemeClr val="tx1"/>
                </a:solidFill>
              </a:rPr>
              <a:t>Top 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615936-360F-A54C-744C-5910DE7FD825}"/>
              </a:ext>
            </a:extLst>
          </p:cNvPr>
          <p:cNvGrpSpPr>
            <a:grpSpLocks noChangeAspect="1"/>
          </p:cNvGrpSpPr>
          <p:nvPr/>
        </p:nvGrpSpPr>
        <p:grpSpPr>
          <a:xfrm>
            <a:off x="5027169" y="413808"/>
            <a:ext cx="253645" cy="253645"/>
            <a:chOff x="1854516" y="3463925"/>
            <a:chExt cx="269875" cy="269875"/>
          </a:xfrm>
        </p:grpSpPr>
        <p:sp>
          <p:nvSpPr>
            <p:cNvPr id="49" name="Oval 14">
              <a:extLst>
                <a:ext uri="{FF2B5EF4-FFF2-40B4-BE49-F238E27FC236}">
                  <a16:creationId xmlns:a16="http://schemas.microsoft.com/office/drawing/2014/main" id="{8D7E19A8-1A3A-7862-60AD-839E63797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463925"/>
              <a:ext cx="269875" cy="269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CC6582A6-8A3C-ABFA-B910-EB3D05C442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1666" y="3522663"/>
              <a:ext cx="157162" cy="150812"/>
            </a:xfrm>
            <a:custGeom>
              <a:avLst/>
              <a:gdLst>
                <a:gd name="T0" fmla="*/ 704 w 736"/>
                <a:gd name="T1" fmla="*/ 250 h 709"/>
                <a:gd name="T2" fmla="*/ 496 w 736"/>
                <a:gd name="T3" fmla="*/ 218 h 709"/>
                <a:gd name="T4" fmla="*/ 392 w 736"/>
                <a:gd name="T5" fmla="*/ 24 h 709"/>
                <a:gd name="T6" fmla="*/ 336 w 736"/>
                <a:gd name="T7" fmla="*/ 24 h 709"/>
                <a:gd name="T8" fmla="*/ 240 w 736"/>
                <a:gd name="T9" fmla="*/ 218 h 709"/>
                <a:gd name="T10" fmla="*/ 24 w 736"/>
                <a:gd name="T11" fmla="*/ 242 h 709"/>
                <a:gd name="T12" fmla="*/ 0 w 736"/>
                <a:gd name="T13" fmla="*/ 266 h 709"/>
                <a:gd name="T14" fmla="*/ 8 w 736"/>
                <a:gd name="T15" fmla="*/ 290 h 709"/>
                <a:gd name="T16" fmla="*/ 168 w 736"/>
                <a:gd name="T17" fmla="*/ 451 h 709"/>
                <a:gd name="T18" fmla="*/ 128 w 736"/>
                <a:gd name="T19" fmla="*/ 661 h 709"/>
                <a:gd name="T20" fmla="*/ 144 w 736"/>
                <a:gd name="T21" fmla="*/ 693 h 709"/>
                <a:gd name="T22" fmla="*/ 176 w 736"/>
                <a:gd name="T23" fmla="*/ 701 h 709"/>
                <a:gd name="T24" fmla="*/ 360 w 736"/>
                <a:gd name="T25" fmla="*/ 597 h 709"/>
                <a:gd name="T26" fmla="*/ 552 w 736"/>
                <a:gd name="T27" fmla="*/ 709 h 709"/>
                <a:gd name="T28" fmla="*/ 568 w 736"/>
                <a:gd name="T29" fmla="*/ 709 h 709"/>
                <a:gd name="T30" fmla="*/ 584 w 736"/>
                <a:gd name="T31" fmla="*/ 709 h 709"/>
                <a:gd name="T32" fmla="*/ 600 w 736"/>
                <a:gd name="T33" fmla="*/ 677 h 709"/>
                <a:gd name="T34" fmla="*/ 568 w 736"/>
                <a:gd name="T35" fmla="*/ 451 h 709"/>
                <a:gd name="T36" fmla="*/ 720 w 736"/>
                <a:gd name="T37" fmla="*/ 306 h 709"/>
                <a:gd name="T38" fmla="*/ 728 w 736"/>
                <a:gd name="T39" fmla="*/ 274 h 709"/>
                <a:gd name="T40" fmla="*/ 704 w 736"/>
                <a:gd name="T41" fmla="*/ 250 h 709"/>
                <a:gd name="T42" fmla="*/ 512 w 736"/>
                <a:gd name="T43" fmla="*/ 419 h 709"/>
                <a:gd name="T44" fmla="*/ 504 w 736"/>
                <a:gd name="T45" fmla="*/ 443 h 709"/>
                <a:gd name="T46" fmla="*/ 528 w 736"/>
                <a:gd name="T47" fmla="*/ 621 h 709"/>
                <a:gd name="T48" fmla="*/ 384 w 736"/>
                <a:gd name="T49" fmla="*/ 532 h 709"/>
                <a:gd name="T50" fmla="*/ 360 w 736"/>
                <a:gd name="T51" fmla="*/ 532 h 709"/>
                <a:gd name="T52" fmla="*/ 352 w 736"/>
                <a:gd name="T53" fmla="*/ 532 h 709"/>
                <a:gd name="T54" fmla="*/ 208 w 736"/>
                <a:gd name="T55" fmla="*/ 613 h 709"/>
                <a:gd name="T56" fmla="*/ 232 w 736"/>
                <a:gd name="T57" fmla="*/ 443 h 709"/>
                <a:gd name="T58" fmla="*/ 224 w 736"/>
                <a:gd name="T59" fmla="*/ 419 h 709"/>
                <a:gd name="T60" fmla="*/ 104 w 736"/>
                <a:gd name="T61" fmla="*/ 298 h 709"/>
                <a:gd name="T62" fmla="*/ 264 w 736"/>
                <a:gd name="T63" fmla="*/ 282 h 709"/>
                <a:gd name="T64" fmla="*/ 288 w 736"/>
                <a:gd name="T65" fmla="*/ 266 h 709"/>
                <a:gd name="T66" fmla="*/ 360 w 736"/>
                <a:gd name="T67" fmla="*/ 105 h 709"/>
                <a:gd name="T68" fmla="*/ 440 w 736"/>
                <a:gd name="T69" fmla="*/ 266 h 709"/>
                <a:gd name="T70" fmla="*/ 464 w 736"/>
                <a:gd name="T71" fmla="*/ 282 h 709"/>
                <a:gd name="T72" fmla="*/ 632 w 736"/>
                <a:gd name="T73" fmla="*/ 306 h 709"/>
                <a:gd name="T74" fmla="*/ 512 w 736"/>
                <a:gd name="T75" fmla="*/ 41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6" h="709">
                  <a:moveTo>
                    <a:pt x="704" y="250"/>
                  </a:moveTo>
                  <a:cubicBezTo>
                    <a:pt x="704" y="250"/>
                    <a:pt x="704" y="250"/>
                    <a:pt x="496" y="218"/>
                  </a:cubicBezTo>
                  <a:cubicBezTo>
                    <a:pt x="496" y="218"/>
                    <a:pt x="496" y="218"/>
                    <a:pt x="392" y="24"/>
                  </a:cubicBezTo>
                  <a:cubicBezTo>
                    <a:pt x="384" y="0"/>
                    <a:pt x="352" y="0"/>
                    <a:pt x="336" y="24"/>
                  </a:cubicBezTo>
                  <a:cubicBezTo>
                    <a:pt x="336" y="24"/>
                    <a:pt x="336" y="24"/>
                    <a:pt x="240" y="218"/>
                  </a:cubicBezTo>
                  <a:cubicBezTo>
                    <a:pt x="240" y="218"/>
                    <a:pt x="240" y="218"/>
                    <a:pt x="24" y="242"/>
                  </a:cubicBezTo>
                  <a:cubicBezTo>
                    <a:pt x="16" y="242"/>
                    <a:pt x="8" y="250"/>
                    <a:pt x="0" y="266"/>
                  </a:cubicBezTo>
                  <a:cubicBezTo>
                    <a:pt x="0" y="274"/>
                    <a:pt x="0" y="290"/>
                    <a:pt x="8" y="290"/>
                  </a:cubicBezTo>
                  <a:cubicBezTo>
                    <a:pt x="8" y="290"/>
                    <a:pt x="8" y="290"/>
                    <a:pt x="168" y="451"/>
                  </a:cubicBezTo>
                  <a:cubicBezTo>
                    <a:pt x="168" y="451"/>
                    <a:pt x="168" y="451"/>
                    <a:pt x="128" y="661"/>
                  </a:cubicBezTo>
                  <a:cubicBezTo>
                    <a:pt x="128" y="677"/>
                    <a:pt x="136" y="685"/>
                    <a:pt x="144" y="693"/>
                  </a:cubicBezTo>
                  <a:cubicBezTo>
                    <a:pt x="160" y="701"/>
                    <a:pt x="168" y="701"/>
                    <a:pt x="176" y="701"/>
                  </a:cubicBezTo>
                  <a:cubicBezTo>
                    <a:pt x="176" y="701"/>
                    <a:pt x="176" y="701"/>
                    <a:pt x="360" y="597"/>
                  </a:cubicBezTo>
                  <a:cubicBezTo>
                    <a:pt x="360" y="597"/>
                    <a:pt x="360" y="597"/>
                    <a:pt x="552" y="709"/>
                  </a:cubicBezTo>
                  <a:cubicBezTo>
                    <a:pt x="560" y="709"/>
                    <a:pt x="560" y="709"/>
                    <a:pt x="568" y="709"/>
                  </a:cubicBezTo>
                  <a:cubicBezTo>
                    <a:pt x="576" y="709"/>
                    <a:pt x="584" y="709"/>
                    <a:pt x="584" y="709"/>
                  </a:cubicBezTo>
                  <a:cubicBezTo>
                    <a:pt x="600" y="701"/>
                    <a:pt x="600" y="685"/>
                    <a:pt x="600" y="677"/>
                  </a:cubicBezTo>
                  <a:cubicBezTo>
                    <a:pt x="600" y="677"/>
                    <a:pt x="600" y="677"/>
                    <a:pt x="568" y="451"/>
                  </a:cubicBezTo>
                  <a:cubicBezTo>
                    <a:pt x="568" y="451"/>
                    <a:pt x="568" y="451"/>
                    <a:pt x="720" y="306"/>
                  </a:cubicBezTo>
                  <a:cubicBezTo>
                    <a:pt x="728" y="298"/>
                    <a:pt x="736" y="290"/>
                    <a:pt x="728" y="274"/>
                  </a:cubicBezTo>
                  <a:cubicBezTo>
                    <a:pt x="728" y="266"/>
                    <a:pt x="712" y="250"/>
                    <a:pt x="704" y="250"/>
                  </a:cubicBezTo>
                  <a:close/>
                  <a:moveTo>
                    <a:pt x="512" y="419"/>
                  </a:moveTo>
                  <a:cubicBezTo>
                    <a:pt x="504" y="419"/>
                    <a:pt x="504" y="435"/>
                    <a:pt x="504" y="443"/>
                  </a:cubicBezTo>
                  <a:cubicBezTo>
                    <a:pt x="504" y="443"/>
                    <a:pt x="504" y="443"/>
                    <a:pt x="528" y="621"/>
                  </a:cubicBezTo>
                  <a:cubicBezTo>
                    <a:pt x="528" y="621"/>
                    <a:pt x="528" y="621"/>
                    <a:pt x="384" y="532"/>
                  </a:cubicBezTo>
                  <a:cubicBezTo>
                    <a:pt x="376" y="532"/>
                    <a:pt x="376" y="532"/>
                    <a:pt x="360" y="532"/>
                  </a:cubicBezTo>
                  <a:cubicBezTo>
                    <a:pt x="352" y="532"/>
                    <a:pt x="352" y="532"/>
                    <a:pt x="352" y="532"/>
                  </a:cubicBezTo>
                  <a:cubicBezTo>
                    <a:pt x="352" y="532"/>
                    <a:pt x="352" y="532"/>
                    <a:pt x="208" y="613"/>
                  </a:cubicBezTo>
                  <a:cubicBezTo>
                    <a:pt x="208" y="613"/>
                    <a:pt x="208" y="613"/>
                    <a:pt x="232" y="443"/>
                  </a:cubicBezTo>
                  <a:cubicBezTo>
                    <a:pt x="232" y="435"/>
                    <a:pt x="224" y="419"/>
                    <a:pt x="224" y="419"/>
                  </a:cubicBezTo>
                  <a:cubicBezTo>
                    <a:pt x="224" y="419"/>
                    <a:pt x="224" y="419"/>
                    <a:pt x="104" y="298"/>
                  </a:cubicBezTo>
                  <a:cubicBezTo>
                    <a:pt x="104" y="298"/>
                    <a:pt x="104" y="298"/>
                    <a:pt x="264" y="282"/>
                  </a:cubicBezTo>
                  <a:cubicBezTo>
                    <a:pt x="272" y="282"/>
                    <a:pt x="280" y="274"/>
                    <a:pt x="288" y="266"/>
                  </a:cubicBezTo>
                  <a:cubicBezTo>
                    <a:pt x="288" y="266"/>
                    <a:pt x="288" y="266"/>
                    <a:pt x="360" y="105"/>
                  </a:cubicBezTo>
                  <a:cubicBezTo>
                    <a:pt x="360" y="105"/>
                    <a:pt x="360" y="105"/>
                    <a:pt x="440" y="266"/>
                  </a:cubicBezTo>
                  <a:cubicBezTo>
                    <a:pt x="448" y="274"/>
                    <a:pt x="456" y="282"/>
                    <a:pt x="464" y="282"/>
                  </a:cubicBezTo>
                  <a:cubicBezTo>
                    <a:pt x="464" y="282"/>
                    <a:pt x="464" y="282"/>
                    <a:pt x="632" y="306"/>
                  </a:cubicBezTo>
                  <a:cubicBezTo>
                    <a:pt x="632" y="306"/>
                    <a:pt x="632" y="306"/>
                    <a:pt x="512" y="4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121185-31E2-8ED7-83DE-2E19AE863429}"/>
              </a:ext>
            </a:extLst>
          </p:cNvPr>
          <p:cNvGrpSpPr>
            <a:grpSpLocks noChangeAspect="1"/>
          </p:cNvGrpSpPr>
          <p:nvPr/>
        </p:nvGrpSpPr>
        <p:grpSpPr>
          <a:xfrm>
            <a:off x="4912752" y="1604355"/>
            <a:ext cx="253645" cy="253645"/>
            <a:chOff x="1854516" y="3463925"/>
            <a:chExt cx="269875" cy="269875"/>
          </a:xfrm>
        </p:grpSpPr>
        <p:sp>
          <p:nvSpPr>
            <p:cNvPr id="52" name="Oval 14">
              <a:extLst>
                <a:ext uri="{FF2B5EF4-FFF2-40B4-BE49-F238E27FC236}">
                  <a16:creationId xmlns:a16="http://schemas.microsoft.com/office/drawing/2014/main" id="{D5C2B138-0BEB-370E-2655-6817C26E0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463925"/>
              <a:ext cx="269875" cy="269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C7CD8549-E819-38EC-2136-209415620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1666" y="3522663"/>
              <a:ext cx="157162" cy="150812"/>
            </a:xfrm>
            <a:custGeom>
              <a:avLst/>
              <a:gdLst>
                <a:gd name="T0" fmla="*/ 704 w 736"/>
                <a:gd name="T1" fmla="*/ 250 h 709"/>
                <a:gd name="T2" fmla="*/ 496 w 736"/>
                <a:gd name="T3" fmla="*/ 218 h 709"/>
                <a:gd name="T4" fmla="*/ 392 w 736"/>
                <a:gd name="T5" fmla="*/ 24 h 709"/>
                <a:gd name="T6" fmla="*/ 336 w 736"/>
                <a:gd name="T7" fmla="*/ 24 h 709"/>
                <a:gd name="T8" fmla="*/ 240 w 736"/>
                <a:gd name="T9" fmla="*/ 218 h 709"/>
                <a:gd name="T10" fmla="*/ 24 w 736"/>
                <a:gd name="T11" fmla="*/ 242 h 709"/>
                <a:gd name="T12" fmla="*/ 0 w 736"/>
                <a:gd name="T13" fmla="*/ 266 h 709"/>
                <a:gd name="T14" fmla="*/ 8 w 736"/>
                <a:gd name="T15" fmla="*/ 290 h 709"/>
                <a:gd name="T16" fmla="*/ 168 w 736"/>
                <a:gd name="T17" fmla="*/ 451 h 709"/>
                <a:gd name="T18" fmla="*/ 128 w 736"/>
                <a:gd name="T19" fmla="*/ 661 h 709"/>
                <a:gd name="T20" fmla="*/ 144 w 736"/>
                <a:gd name="T21" fmla="*/ 693 h 709"/>
                <a:gd name="T22" fmla="*/ 176 w 736"/>
                <a:gd name="T23" fmla="*/ 701 h 709"/>
                <a:gd name="T24" fmla="*/ 360 w 736"/>
                <a:gd name="T25" fmla="*/ 597 h 709"/>
                <a:gd name="T26" fmla="*/ 552 w 736"/>
                <a:gd name="T27" fmla="*/ 709 h 709"/>
                <a:gd name="T28" fmla="*/ 568 w 736"/>
                <a:gd name="T29" fmla="*/ 709 h 709"/>
                <a:gd name="T30" fmla="*/ 584 w 736"/>
                <a:gd name="T31" fmla="*/ 709 h 709"/>
                <a:gd name="T32" fmla="*/ 600 w 736"/>
                <a:gd name="T33" fmla="*/ 677 h 709"/>
                <a:gd name="T34" fmla="*/ 568 w 736"/>
                <a:gd name="T35" fmla="*/ 451 h 709"/>
                <a:gd name="T36" fmla="*/ 720 w 736"/>
                <a:gd name="T37" fmla="*/ 306 h 709"/>
                <a:gd name="T38" fmla="*/ 728 w 736"/>
                <a:gd name="T39" fmla="*/ 274 h 709"/>
                <a:gd name="T40" fmla="*/ 704 w 736"/>
                <a:gd name="T41" fmla="*/ 250 h 709"/>
                <a:gd name="T42" fmla="*/ 512 w 736"/>
                <a:gd name="T43" fmla="*/ 419 h 709"/>
                <a:gd name="T44" fmla="*/ 504 w 736"/>
                <a:gd name="T45" fmla="*/ 443 h 709"/>
                <a:gd name="T46" fmla="*/ 528 w 736"/>
                <a:gd name="T47" fmla="*/ 621 h 709"/>
                <a:gd name="T48" fmla="*/ 384 w 736"/>
                <a:gd name="T49" fmla="*/ 532 h 709"/>
                <a:gd name="T50" fmla="*/ 360 w 736"/>
                <a:gd name="T51" fmla="*/ 532 h 709"/>
                <a:gd name="T52" fmla="*/ 352 w 736"/>
                <a:gd name="T53" fmla="*/ 532 h 709"/>
                <a:gd name="T54" fmla="*/ 208 w 736"/>
                <a:gd name="T55" fmla="*/ 613 h 709"/>
                <a:gd name="T56" fmla="*/ 232 w 736"/>
                <a:gd name="T57" fmla="*/ 443 h 709"/>
                <a:gd name="T58" fmla="*/ 224 w 736"/>
                <a:gd name="T59" fmla="*/ 419 h 709"/>
                <a:gd name="T60" fmla="*/ 104 w 736"/>
                <a:gd name="T61" fmla="*/ 298 h 709"/>
                <a:gd name="T62" fmla="*/ 264 w 736"/>
                <a:gd name="T63" fmla="*/ 282 h 709"/>
                <a:gd name="T64" fmla="*/ 288 w 736"/>
                <a:gd name="T65" fmla="*/ 266 h 709"/>
                <a:gd name="T66" fmla="*/ 360 w 736"/>
                <a:gd name="T67" fmla="*/ 105 h 709"/>
                <a:gd name="T68" fmla="*/ 440 w 736"/>
                <a:gd name="T69" fmla="*/ 266 h 709"/>
                <a:gd name="T70" fmla="*/ 464 w 736"/>
                <a:gd name="T71" fmla="*/ 282 h 709"/>
                <a:gd name="T72" fmla="*/ 632 w 736"/>
                <a:gd name="T73" fmla="*/ 306 h 709"/>
                <a:gd name="T74" fmla="*/ 512 w 736"/>
                <a:gd name="T75" fmla="*/ 41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6" h="709">
                  <a:moveTo>
                    <a:pt x="704" y="250"/>
                  </a:moveTo>
                  <a:cubicBezTo>
                    <a:pt x="704" y="250"/>
                    <a:pt x="704" y="250"/>
                    <a:pt x="496" y="218"/>
                  </a:cubicBezTo>
                  <a:cubicBezTo>
                    <a:pt x="496" y="218"/>
                    <a:pt x="496" y="218"/>
                    <a:pt x="392" y="24"/>
                  </a:cubicBezTo>
                  <a:cubicBezTo>
                    <a:pt x="384" y="0"/>
                    <a:pt x="352" y="0"/>
                    <a:pt x="336" y="24"/>
                  </a:cubicBezTo>
                  <a:cubicBezTo>
                    <a:pt x="336" y="24"/>
                    <a:pt x="336" y="24"/>
                    <a:pt x="240" y="218"/>
                  </a:cubicBezTo>
                  <a:cubicBezTo>
                    <a:pt x="240" y="218"/>
                    <a:pt x="240" y="218"/>
                    <a:pt x="24" y="242"/>
                  </a:cubicBezTo>
                  <a:cubicBezTo>
                    <a:pt x="16" y="242"/>
                    <a:pt x="8" y="250"/>
                    <a:pt x="0" y="266"/>
                  </a:cubicBezTo>
                  <a:cubicBezTo>
                    <a:pt x="0" y="274"/>
                    <a:pt x="0" y="290"/>
                    <a:pt x="8" y="290"/>
                  </a:cubicBezTo>
                  <a:cubicBezTo>
                    <a:pt x="8" y="290"/>
                    <a:pt x="8" y="290"/>
                    <a:pt x="168" y="451"/>
                  </a:cubicBezTo>
                  <a:cubicBezTo>
                    <a:pt x="168" y="451"/>
                    <a:pt x="168" y="451"/>
                    <a:pt x="128" y="661"/>
                  </a:cubicBezTo>
                  <a:cubicBezTo>
                    <a:pt x="128" y="677"/>
                    <a:pt x="136" y="685"/>
                    <a:pt x="144" y="693"/>
                  </a:cubicBezTo>
                  <a:cubicBezTo>
                    <a:pt x="160" y="701"/>
                    <a:pt x="168" y="701"/>
                    <a:pt x="176" y="701"/>
                  </a:cubicBezTo>
                  <a:cubicBezTo>
                    <a:pt x="176" y="701"/>
                    <a:pt x="176" y="701"/>
                    <a:pt x="360" y="597"/>
                  </a:cubicBezTo>
                  <a:cubicBezTo>
                    <a:pt x="360" y="597"/>
                    <a:pt x="360" y="597"/>
                    <a:pt x="552" y="709"/>
                  </a:cubicBezTo>
                  <a:cubicBezTo>
                    <a:pt x="560" y="709"/>
                    <a:pt x="560" y="709"/>
                    <a:pt x="568" y="709"/>
                  </a:cubicBezTo>
                  <a:cubicBezTo>
                    <a:pt x="576" y="709"/>
                    <a:pt x="584" y="709"/>
                    <a:pt x="584" y="709"/>
                  </a:cubicBezTo>
                  <a:cubicBezTo>
                    <a:pt x="600" y="701"/>
                    <a:pt x="600" y="685"/>
                    <a:pt x="600" y="677"/>
                  </a:cubicBezTo>
                  <a:cubicBezTo>
                    <a:pt x="600" y="677"/>
                    <a:pt x="600" y="677"/>
                    <a:pt x="568" y="451"/>
                  </a:cubicBezTo>
                  <a:cubicBezTo>
                    <a:pt x="568" y="451"/>
                    <a:pt x="568" y="451"/>
                    <a:pt x="720" y="306"/>
                  </a:cubicBezTo>
                  <a:cubicBezTo>
                    <a:pt x="728" y="298"/>
                    <a:pt x="736" y="290"/>
                    <a:pt x="728" y="274"/>
                  </a:cubicBezTo>
                  <a:cubicBezTo>
                    <a:pt x="728" y="266"/>
                    <a:pt x="712" y="250"/>
                    <a:pt x="704" y="250"/>
                  </a:cubicBezTo>
                  <a:close/>
                  <a:moveTo>
                    <a:pt x="512" y="419"/>
                  </a:moveTo>
                  <a:cubicBezTo>
                    <a:pt x="504" y="419"/>
                    <a:pt x="504" y="435"/>
                    <a:pt x="504" y="443"/>
                  </a:cubicBezTo>
                  <a:cubicBezTo>
                    <a:pt x="504" y="443"/>
                    <a:pt x="504" y="443"/>
                    <a:pt x="528" y="621"/>
                  </a:cubicBezTo>
                  <a:cubicBezTo>
                    <a:pt x="528" y="621"/>
                    <a:pt x="528" y="621"/>
                    <a:pt x="384" y="532"/>
                  </a:cubicBezTo>
                  <a:cubicBezTo>
                    <a:pt x="376" y="532"/>
                    <a:pt x="376" y="532"/>
                    <a:pt x="360" y="532"/>
                  </a:cubicBezTo>
                  <a:cubicBezTo>
                    <a:pt x="352" y="532"/>
                    <a:pt x="352" y="532"/>
                    <a:pt x="352" y="532"/>
                  </a:cubicBezTo>
                  <a:cubicBezTo>
                    <a:pt x="352" y="532"/>
                    <a:pt x="352" y="532"/>
                    <a:pt x="208" y="613"/>
                  </a:cubicBezTo>
                  <a:cubicBezTo>
                    <a:pt x="208" y="613"/>
                    <a:pt x="208" y="613"/>
                    <a:pt x="232" y="443"/>
                  </a:cubicBezTo>
                  <a:cubicBezTo>
                    <a:pt x="232" y="435"/>
                    <a:pt x="224" y="419"/>
                    <a:pt x="224" y="419"/>
                  </a:cubicBezTo>
                  <a:cubicBezTo>
                    <a:pt x="224" y="419"/>
                    <a:pt x="224" y="419"/>
                    <a:pt x="104" y="298"/>
                  </a:cubicBezTo>
                  <a:cubicBezTo>
                    <a:pt x="104" y="298"/>
                    <a:pt x="104" y="298"/>
                    <a:pt x="264" y="282"/>
                  </a:cubicBezTo>
                  <a:cubicBezTo>
                    <a:pt x="272" y="282"/>
                    <a:pt x="280" y="274"/>
                    <a:pt x="288" y="266"/>
                  </a:cubicBezTo>
                  <a:cubicBezTo>
                    <a:pt x="288" y="266"/>
                    <a:pt x="288" y="266"/>
                    <a:pt x="360" y="105"/>
                  </a:cubicBezTo>
                  <a:cubicBezTo>
                    <a:pt x="360" y="105"/>
                    <a:pt x="360" y="105"/>
                    <a:pt x="440" y="266"/>
                  </a:cubicBezTo>
                  <a:cubicBezTo>
                    <a:pt x="448" y="274"/>
                    <a:pt x="456" y="282"/>
                    <a:pt x="464" y="282"/>
                  </a:cubicBezTo>
                  <a:cubicBezTo>
                    <a:pt x="464" y="282"/>
                    <a:pt x="464" y="282"/>
                    <a:pt x="632" y="306"/>
                  </a:cubicBezTo>
                  <a:cubicBezTo>
                    <a:pt x="632" y="306"/>
                    <a:pt x="632" y="306"/>
                    <a:pt x="512" y="4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E652705-D2D9-6DD6-D521-DAEA1FB3EB6E}"/>
              </a:ext>
            </a:extLst>
          </p:cNvPr>
          <p:cNvGrpSpPr>
            <a:grpSpLocks noChangeAspect="1"/>
          </p:cNvGrpSpPr>
          <p:nvPr/>
        </p:nvGrpSpPr>
        <p:grpSpPr>
          <a:xfrm>
            <a:off x="5101769" y="2782819"/>
            <a:ext cx="253645" cy="253645"/>
            <a:chOff x="1854516" y="3463925"/>
            <a:chExt cx="269875" cy="269875"/>
          </a:xfrm>
        </p:grpSpPr>
        <p:sp>
          <p:nvSpPr>
            <p:cNvPr id="55" name="Oval 14">
              <a:extLst>
                <a:ext uri="{FF2B5EF4-FFF2-40B4-BE49-F238E27FC236}">
                  <a16:creationId xmlns:a16="http://schemas.microsoft.com/office/drawing/2014/main" id="{B288BD23-F6C3-3D6F-0180-D6D4BB2FE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463925"/>
              <a:ext cx="269875" cy="269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09E225E4-D06C-A942-0442-8E2CFF33D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1666" y="3522663"/>
              <a:ext cx="157162" cy="150812"/>
            </a:xfrm>
            <a:custGeom>
              <a:avLst/>
              <a:gdLst>
                <a:gd name="T0" fmla="*/ 704 w 736"/>
                <a:gd name="T1" fmla="*/ 250 h 709"/>
                <a:gd name="T2" fmla="*/ 496 w 736"/>
                <a:gd name="T3" fmla="*/ 218 h 709"/>
                <a:gd name="T4" fmla="*/ 392 w 736"/>
                <a:gd name="T5" fmla="*/ 24 h 709"/>
                <a:gd name="T6" fmla="*/ 336 w 736"/>
                <a:gd name="T7" fmla="*/ 24 h 709"/>
                <a:gd name="T8" fmla="*/ 240 w 736"/>
                <a:gd name="T9" fmla="*/ 218 h 709"/>
                <a:gd name="T10" fmla="*/ 24 w 736"/>
                <a:gd name="T11" fmla="*/ 242 h 709"/>
                <a:gd name="T12" fmla="*/ 0 w 736"/>
                <a:gd name="T13" fmla="*/ 266 h 709"/>
                <a:gd name="T14" fmla="*/ 8 w 736"/>
                <a:gd name="T15" fmla="*/ 290 h 709"/>
                <a:gd name="T16" fmla="*/ 168 w 736"/>
                <a:gd name="T17" fmla="*/ 451 h 709"/>
                <a:gd name="T18" fmla="*/ 128 w 736"/>
                <a:gd name="T19" fmla="*/ 661 h 709"/>
                <a:gd name="T20" fmla="*/ 144 w 736"/>
                <a:gd name="T21" fmla="*/ 693 h 709"/>
                <a:gd name="T22" fmla="*/ 176 w 736"/>
                <a:gd name="T23" fmla="*/ 701 h 709"/>
                <a:gd name="T24" fmla="*/ 360 w 736"/>
                <a:gd name="T25" fmla="*/ 597 h 709"/>
                <a:gd name="T26" fmla="*/ 552 w 736"/>
                <a:gd name="T27" fmla="*/ 709 h 709"/>
                <a:gd name="T28" fmla="*/ 568 w 736"/>
                <a:gd name="T29" fmla="*/ 709 h 709"/>
                <a:gd name="T30" fmla="*/ 584 w 736"/>
                <a:gd name="T31" fmla="*/ 709 h 709"/>
                <a:gd name="T32" fmla="*/ 600 w 736"/>
                <a:gd name="T33" fmla="*/ 677 h 709"/>
                <a:gd name="T34" fmla="*/ 568 w 736"/>
                <a:gd name="T35" fmla="*/ 451 h 709"/>
                <a:gd name="T36" fmla="*/ 720 w 736"/>
                <a:gd name="T37" fmla="*/ 306 h 709"/>
                <a:gd name="T38" fmla="*/ 728 w 736"/>
                <a:gd name="T39" fmla="*/ 274 h 709"/>
                <a:gd name="T40" fmla="*/ 704 w 736"/>
                <a:gd name="T41" fmla="*/ 250 h 709"/>
                <a:gd name="T42" fmla="*/ 512 w 736"/>
                <a:gd name="T43" fmla="*/ 419 h 709"/>
                <a:gd name="T44" fmla="*/ 504 w 736"/>
                <a:gd name="T45" fmla="*/ 443 h 709"/>
                <a:gd name="T46" fmla="*/ 528 w 736"/>
                <a:gd name="T47" fmla="*/ 621 h 709"/>
                <a:gd name="T48" fmla="*/ 384 w 736"/>
                <a:gd name="T49" fmla="*/ 532 h 709"/>
                <a:gd name="T50" fmla="*/ 360 w 736"/>
                <a:gd name="T51" fmla="*/ 532 h 709"/>
                <a:gd name="T52" fmla="*/ 352 w 736"/>
                <a:gd name="T53" fmla="*/ 532 h 709"/>
                <a:gd name="T54" fmla="*/ 208 w 736"/>
                <a:gd name="T55" fmla="*/ 613 h 709"/>
                <a:gd name="T56" fmla="*/ 232 w 736"/>
                <a:gd name="T57" fmla="*/ 443 h 709"/>
                <a:gd name="T58" fmla="*/ 224 w 736"/>
                <a:gd name="T59" fmla="*/ 419 h 709"/>
                <a:gd name="T60" fmla="*/ 104 w 736"/>
                <a:gd name="T61" fmla="*/ 298 h 709"/>
                <a:gd name="T62" fmla="*/ 264 w 736"/>
                <a:gd name="T63" fmla="*/ 282 h 709"/>
                <a:gd name="T64" fmla="*/ 288 w 736"/>
                <a:gd name="T65" fmla="*/ 266 h 709"/>
                <a:gd name="T66" fmla="*/ 360 w 736"/>
                <a:gd name="T67" fmla="*/ 105 h 709"/>
                <a:gd name="T68" fmla="*/ 440 w 736"/>
                <a:gd name="T69" fmla="*/ 266 h 709"/>
                <a:gd name="T70" fmla="*/ 464 w 736"/>
                <a:gd name="T71" fmla="*/ 282 h 709"/>
                <a:gd name="T72" fmla="*/ 632 w 736"/>
                <a:gd name="T73" fmla="*/ 306 h 709"/>
                <a:gd name="T74" fmla="*/ 512 w 736"/>
                <a:gd name="T75" fmla="*/ 41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6" h="709">
                  <a:moveTo>
                    <a:pt x="704" y="250"/>
                  </a:moveTo>
                  <a:cubicBezTo>
                    <a:pt x="704" y="250"/>
                    <a:pt x="704" y="250"/>
                    <a:pt x="496" y="218"/>
                  </a:cubicBezTo>
                  <a:cubicBezTo>
                    <a:pt x="496" y="218"/>
                    <a:pt x="496" y="218"/>
                    <a:pt x="392" y="24"/>
                  </a:cubicBezTo>
                  <a:cubicBezTo>
                    <a:pt x="384" y="0"/>
                    <a:pt x="352" y="0"/>
                    <a:pt x="336" y="24"/>
                  </a:cubicBezTo>
                  <a:cubicBezTo>
                    <a:pt x="336" y="24"/>
                    <a:pt x="336" y="24"/>
                    <a:pt x="240" y="218"/>
                  </a:cubicBezTo>
                  <a:cubicBezTo>
                    <a:pt x="240" y="218"/>
                    <a:pt x="240" y="218"/>
                    <a:pt x="24" y="242"/>
                  </a:cubicBezTo>
                  <a:cubicBezTo>
                    <a:pt x="16" y="242"/>
                    <a:pt x="8" y="250"/>
                    <a:pt x="0" y="266"/>
                  </a:cubicBezTo>
                  <a:cubicBezTo>
                    <a:pt x="0" y="274"/>
                    <a:pt x="0" y="290"/>
                    <a:pt x="8" y="290"/>
                  </a:cubicBezTo>
                  <a:cubicBezTo>
                    <a:pt x="8" y="290"/>
                    <a:pt x="8" y="290"/>
                    <a:pt x="168" y="451"/>
                  </a:cubicBezTo>
                  <a:cubicBezTo>
                    <a:pt x="168" y="451"/>
                    <a:pt x="168" y="451"/>
                    <a:pt x="128" y="661"/>
                  </a:cubicBezTo>
                  <a:cubicBezTo>
                    <a:pt x="128" y="677"/>
                    <a:pt x="136" y="685"/>
                    <a:pt x="144" y="693"/>
                  </a:cubicBezTo>
                  <a:cubicBezTo>
                    <a:pt x="160" y="701"/>
                    <a:pt x="168" y="701"/>
                    <a:pt x="176" y="701"/>
                  </a:cubicBezTo>
                  <a:cubicBezTo>
                    <a:pt x="176" y="701"/>
                    <a:pt x="176" y="701"/>
                    <a:pt x="360" y="597"/>
                  </a:cubicBezTo>
                  <a:cubicBezTo>
                    <a:pt x="360" y="597"/>
                    <a:pt x="360" y="597"/>
                    <a:pt x="552" y="709"/>
                  </a:cubicBezTo>
                  <a:cubicBezTo>
                    <a:pt x="560" y="709"/>
                    <a:pt x="560" y="709"/>
                    <a:pt x="568" y="709"/>
                  </a:cubicBezTo>
                  <a:cubicBezTo>
                    <a:pt x="576" y="709"/>
                    <a:pt x="584" y="709"/>
                    <a:pt x="584" y="709"/>
                  </a:cubicBezTo>
                  <a:cubicBezTo>
                    <a:pt x="600" y="701"/>
                    <a:pt x="600" y="685"/>
                    <a:pt x="600" y="677"/>
                  </a:cubicBezTo>
                  <a:cubicBezTo>
                    <a:pt x="600" y="677"/>
                    <a:pt x="600" y="677"/>
                    <a:pt x="568" y="451"/>
                  </a:cubicBezTo>
                  <a:cubicBezTo>
                    <a:pt x="568" y="451"/>
                    <a:pt x="568" y="451"/>
                    <a:pt x="720" y="306"/>
                  </a:cubicBezTo>
                  <a:cubicBezTo>
                    <a:pt x="728" y="298"/>
                    <a:pt x="736" y="290"/>
                    <a:pt x="728" y="274"/>
                  </a:cubicBezTo>
                  <a:cubicBezTo>
                    <a:pt x="728" y="266"/>
                    <a:pt x="712" y="250"/>
                    <a:pt x="704" y="250"/>
                  </a:cubicBezTo>
                  <a:close/>
                  <a:moveTo>
                    <a:pt x="512" y="419"/>
                  </a:moveTo>
                  <a:cubicBezTo>
                    <a:pt x="504" y="419"/>
                    <a:pt x="504" y="435"/>
                    <a:pt x="504" y="443"/>
                  </a:cubicBezTo>
                  <a:cubicBezTo>
                    <a:pt x="504" y="443"/>
                    <a:pt x="504" y="443"/>
                    <a:pt x="528" y="621"/>
                  </a:cubicBezTo>
                  <a:cubicBezTo>
                    <a:pt x="528" y="621"/>
                    <a:pt x="528" y="621"/>
                    <a:pt x="384" y="532"/>
                  </a:cubicBezTo>
                  <a:cubicBezTo>
                    <a:pt x="376" y="532"/>
                    <a:pt x="376" y="532"/>
                    <a:pt x="360" y="532"/>
                  </a:cubicBezTo>
                  <a:cubicBezTo>
                    <a:pt x="352" y="532"/>
                    <a:pt x="352" y="532"/>
                    <a:pt x="352" y="532"/>
                  </a:cubicBezTo>
                  <a:cubicBezTo>
                    <a:pt x="352" y="532"/>
                    <a:pt x="352" y="532"/>
                    <a:pt x="208" y="613"/>
                  </a:cubicBezTo>
                  <a:cubicBezTo>
                    <a:pt x="208" y="613"/>
                    <a:pt x="208" y="613"/>
                    <a:pt x="232" y="443"/>
                  </a:cubicBezTo>
                  <a:cubicBezTo>
                    <a:pt x="232" y="435"/>
                    <a:pt x="224" y="419"/>
                    <a:pt x="224" y="419"/>
                  </a:cubicBezTo>
                  <a:cubicBezTo>
                    <a:pt x="224" y="419"/>
                    <a:pt x="224" y="419"/>
                    <a:pt x="104" y="298"/>
                  </a:cubicBezTo>
                  <a:cubicBezTo>
                    <a:pt x="104" y="298"/>
                    <a:pt x="104" y="298"/>
                    <a:pt x="264" y="282"/>
                  </a:cubicBezTo>
                  <a:cubicBezTo>
                    <a:pt x="272" y="282"/>
                    <a:pt x="280" y="274"/>
                    <a:pt x="288" y="266"/>
                  </a:cubicBezTo>
                  <a:cubicBezTo>
                    <a:pt x="288" y="266"/>
                    <a:pt x="288" y="266"/>
                    <a:pt x="360" y="105"/>
                  </a:cubicBezTo>
                  <a:cubicBezTo>
                    <a:pt x="360" y="105"/>
                    <a:pt x="360" y="105"/>
                    <a:pt x="440" y="266"/>
                  </a:cubicBezTo>
                  <a:cubicBezTo>
                    <a:pt x="448" y="274"/>
                    <a:pt x="456" y="282"/>
                    <a:pt x="464" y="282"/>
                  </a:cubicBezTo>
                  <a:cubicBezTo>
                    <a:pt x="464" y="282"/>
                    <a:pt x="464" y="282"/>
                    <a:pt x="632" y="306"/>
                  </a:cubicBezTo>
                  <a:cubicBezTo>
                    <a:pt x="632" y="306"/>
                    <a:pt x="632" y="306"/>
                    <a:pt x="512" y="4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Rectangle 9" descr="{&quot;templafy&quot;:{&quot;id&quot;:&quot;ecae834d-0ceb-4a6f-9f4a-41591a350c5c&quot;}}">
            <a:extLst>
              <a:ext uri="{FF2B5EF4-FFF2-40B4-BE49-F238E27FC236}">
                <a16:creationId xmlns:a16="http://schemas.microsoft.com/office/drawing/2014/main" id="{D230DDC9-F4CD-B454-E661-227FAA73510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colorTemperature colorTemp="76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pic>
        <p:nvPicPr>
          <p:cNvPr id="6" name="Picture 5" descr="A green square with arrows pointing to the center&#10;&#10;Description automatically generated">
            <a:extLst>
              <a:ext uri="{FF2B5EF4-FFF2-40B4-BE49-F238E27FC236}">
                <a16:creationId xmlns:a16="http://schemas.microsoft.com/office/drawing/2014/main" id="{3C2865D2-0D59-366E-3D29-557152A77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05" y="544706"/>
            <a:ext cx="465709" cy="465709"/>
          </a:xfrm>
          <a:prstGeom prst="rect">
            <a:avLst/>
          </a:prstGeom>
        </p:spPr>
      </p:pic>
      <p:pic>
        <p:nvPicPr>
          <p:cNvPr id="13" name="Picture 12" descr="A green square with arrows pointing to center&#10;&#10;Description automatically generated">
            <a:extLst>
              <a:ext uri="{FF2B5EF4-FFF2-40B4-BE49-F238E27FC236}">
                <a16:creationId xmlns:a16="http://schemas.microsoft.com/office/drawing/2014/main" id="{4A84A8EB-91BF-47C2-3527-00C75ADDC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215" y="1753244"/>
            <a:ext cx="440887" cy="440887"/>
          </a:xfrm>
          <a:prstGeom prst="rect">
            <a:avLst/>
          </a:prstGeom>
        </p:spPr>
      </p:pic>
      <p:pic>
        <p:nvPicPr>
          <p:cNvPr id="15" name="Picture 14" descr="A green hexagons connected to a black background&#10;&#10;Description automatically generated">
            <a:extLst>
              <a:ext uri="{FF2B5EF4-FFF2-40B4-BE49-F238E27FC236}">
                <a16:creationId xmlns:a16="http://schemas.microsoft.com/office/drawing/2014/main" id="{4A601495-52C9-6667-F473-5CE5F3674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68" y="2894623"/>
            <a:ext cx="550382" cy="5503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C8F960-9F96-DA51-A734-7A3531DBFB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78" y="4076260"/>
            <a:ext cx="579362" cy="579362"/>
          </a:xfrm>
          <a:prstGeom prst="rect">
            <a:avLst/>
          </a:prstGeom>
        </p:spPr>
      </p:pic>
      <p:pic>
        <p:nvPicPr>
          <p:cNvPr id="44" name="Picture 43" descr="A green gear with a check mark and a tick&#10;&#10;Description automatically generated">
            <a:extLst>
              <a:ext uri="{FF2B5EF4-FFF2-40B4-BE49-F238E27FC236}">
                <a16:creationId xmlns:a16="http://schemas.microsoft.com/office/drawing/2014/main" id="{DB943B1F-2004-AF0E-261E-9A07FD51FF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079" y="1040138"/>
            <a:ext cx="670971" cy="670971"/>
          </a:xfrm>
          <a:prstGeom prst="rect">
            <a:avLst/>
          </a:prstGeom>
        </p:spPr>
      </p:pic>
      <p:pic>
        <p:nvPicPr>
          <p:cNvPr id="46" name="Picture 45" descr="A green and black symbol&#10;&#10;Description automatically generated">
            <a:extLst>
              <a:ext uri="{FF2B5EF4-FFF2-40B4-BE49-F238E27FC236}">
                <a16:creationId xmlns:a16="http://schemas.microsoft.com/office/drawing/2014/main" id="{FD759365-C98B-E502-84FB-C398E145EE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109" y="2240296"/>
            <a:ext cx="662911" cy="662911"/>
          </a:xfrm>
          <a:prstGeom prst="rect">
            <a:avLst/>
          </a:prstGeom>
        </p:spPr>
      </p:pic>
      <p:pic>
        <p:nvPicPr>
          <p:cNvPr id="59" name="Picture 58" descr="A green circle with a circle and a circle with a circle and a circle with a circle and a circle with a circle and a circle with a circle and a circle with a circle and a circle&#10;&#10;Description automatically generated">
            <a:extLst>
              <a:ext uri="{FF2B5EF4-FFF2-40B4-BE49-F238E27FC236}">
                <a16:creationId xmlns:a16="http://schemas.microsoft.com/office/drawing/2014/main" id="{16914768-FF90-776D-6BF4-72E11DCF96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29" y="3444943"/>
            <a:ext cx="645869" cy="64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4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B2C97C2B-F1DA-7E8D-5130-DB890C0FB3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0197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2C97C2B-F1DA-7E8D-5130-DB890C0FB3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397526D-A6D4-C593-872A-7494709CF5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0114FC28-8A0E-FB14-B4AB-2D9512F0AB43}"/>
              </a:ext>
            </a:extLst>
          </p:cNvPr>
          <p:cNvSpPr/>
          <p:nvPr/>
        </p:nvSpPr>
        <p:spPr>
          <a:xfrm>
            <a:off x="-11446" y="0"/>
            <a:ext cx="6882146" cy="5143500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11EA99D-FC9E-28DE-9E8D-E89B1E420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6154163" cy="609662"/>
          </a:xfrm>
        </p:spPr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Architectural Styles | </a:t>
            </a:r>
            <a:r>
              <a:rPr lang="en-US"/>
              <a:t>We evaluated several architectural along their strengths &amp; weaknesses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C40B86-0B55-6ABF-CFF0-BC8B5A01F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7" y="1522235"/>
            <a:ext cx="6154163" cy="285438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9569B56-A1AA-A986-4E12-BF4069CB4D52}"/>
              </a:ext>
            </a:extLst>
          </p:cNvPr>
          <p:cNvGrpSpPr/>
          <p:nvPr/>
        </p:nvGrpSpPr>
        <p:grpSpPr>
          <a:xfrm>
            <a:off x="3152775" y="395353"/>
            <a:ext cx="5838824" cy="3961902"/>
            <a:chOff x="3152775" y="395353"/>
            <a:chExt cx="5838824" cy="39619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502E1-97A0-E8AF-916D-3BFF22648210}"/>
                </a:ext>
              </a:extLst>
            </p:cNvPr>
            <p:cNvGrpSpPr/>
            <p:nvPr/>
          </p:nvGrpSpPr>
          <p:grpSpPr>
            <a:xfrm>
              <a:off x="3152775" y="1543017"/>
              <a:ext cx="2652280" cy="2814238"/>
              <a:chOff x="3152775" y="1543017"/>
              <a:chExt cx="2652280" cy="281423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8C5E220-D22A-DE1D-969D-341A0EF5577F}"/>
                  </a:ext>
                </a:extLst>
              </p:cNvPr>
              <p:cNvSpPr/>
              <p:nvPr/>
            </p:nvSpPr>
            <p:spPr>
              <a:xfrm>
                <a:off x="3152775" y="1543017"/>
                <a:ext cx="768060" cy="2814238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9D668AA-93EC-F868-8C07-552EA595640C}"/>
                  </a:ext>
                </a:extLst>
              </p:cNvPr>
              <p:cNvSpPr/>
              <p:nvPr/>
            </p:nvSpPr>
            <p:spPr>
              <a:xfrm>
                <a:off x="5236508" y="1543017"/>
                <a:ext cx="568547" cy="2814238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7EE0C3B-3EE7-3ABD-660A-664FF699D2D2}"/>
                </a:ext>
              </a:extLst>
            </p:cNvPr>
            <p:cNvSpPr/>
            <p:nvPr/>
          </p:nvSpPr>
          <p:spPr>
            <a:xfrm>
              <a:off x="7056708" y="395353"/>
              <a:ext cx="1934891" cy="92333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en-US"/>
                <a:t>Both Microservices &amp; Event-Driven rank highly based on our selected characteristics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9C49B43-795D-464A-35FF-DC6B2489350A}"/>
              </a:ext>
            </a:extLst>
          </p:cNvPr>
          <p:cNvSpPr/>
          <p:nvPr/>
        </p:nvSpPr>
        <p:spPr>
          <a:xfrm>
            <a:off x="7056708" y="1428102"/>
            <a:ext cx="1934891" cy="113107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/>
              <a:t>However, event-driven adds significant overhead due to async comms and it is technically partitioned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76A907-82EF-1D21-D4AC-304223C462E6}"/>
              </a:ext>
            </a:extLst>
          </p:cNvPr>
          <p:cNvSpPr/>
          <p:nvPr/>
        </p:nvSpPr>
        <p:spPr>
          <a:xfrm>
            <a:off x="7056708" y="2668600"/>
            <a:ext cx="1934891" cy="113107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/>
              <a:t>Microservices allow us to add changes to our system more flexibly &amp; we will use API layers to handle request efficiently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ACFE22-B802-AAE2-7660-B5454E5C1443}"/>
              </a:ext>
            </a:extLst>
          </p:cNvPr>
          <p:cNvGrpSpPr/>
          <p:nvPr/>
        </p:nvGrpSpPr>
        <p:grpSpPr>
          <a:xfrm>
            <a:off x="3794012" y="1416194"/>
            <a:ext cx="5197587" cy="3208484"/>
            <a:chOff x="3794012" y="1416194"/>
            <a:chExt cx="5197587" cy="320848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D0E466-8B4B-9CAB-C86E-96A827DFDB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4012" y="1416194"/>
              <a:ext cx="253645" cy="253645"/>
              <a:chOff x="1854516" y="3463925"/>
              <a:chExt cx="269875" cy="269875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CD6B5693-0685-5FAD-1A5C-B744BD743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516" y="3463925"/>
                <a:ext cx="269875" cy="269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5E6A7398-25BC-C228-5EA2-E0D5931CE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1666" y="3522663"/>
                <a:ext cx="157162" cy="150812"/>
              </a:xfrm>
              <a:custGeom>
                <a:avLst/>
                <a:gdLst>
                  <a:gd name="T0" fmla="*/ 704 w 736"/>
                  <a:gd name="T1" fmla="*/ 250 h 709"/>
                  <a:gd name="T2" fmla="*/ 496 w 736"/>
                  <a:gd name="T3" fmla="*/ 218 h 709"/>
                  <a:gd name="T4" fmla="*/ 392 w 736"/>
                  <a:gd name="T5" fmla="*/ 24 h 709"/>
                  <a:gd name="T6" fmla="*/ 336 w 736"/>
                  <a:gd name="T7" fmla="*/ 24 h 709"/>
                  <a:gd name="T8" fmla="*/ 240 w 736"/>
                  <a:gd name="T9" fmla="*/ 218 h 709"/>
                  <a:gd name="T10" fmla="*/ 24 w 736"/>
                  <a:gd name="T11" fmla="*/ 242 h 709"/>
                  <a:gd name="T12" fmla="*/ 0 w 736"/>
                  <a:gd name="T13" fmla="*/ 266 h 709"/>
                  <a:gd name="T14" fmla="*/ 8 w 736"/>
                  <a:gd name="T15" fmla="*/ 290 h 709"/>
                  <a:gd name="T16" fmla="*/ 168 w 736"/>
                  <a:gd name="T17" fmla="*/ 451 h 709"/>
                  <a:gd name="T18" fmla="*/ 128 w 736"/>
                  <a:gd name="T19" fmla="*/ 661 h 709"/>
                  <a:gd name="T20" fmla="*/ 144 w 736"/>
                  <a:gd name="T21" fmla="*/ 693 h 709"/>
                  <a:gd name="T22" fmla="*/ 176 w 736"/>
                  <a:gd name="T23" fmla="*/ 701 h 709"/>
                  <a:gd name="T24" fmla="*/ 360 w 736"/>
                  <a:gd name="T25" fmla="*/ 597 h 709"/>
                  <a:gd name="T26" fmla="*/ 552 w 736"/>
                  <a:gd name="T27" fmla="*/ 709 h 709"/>
                  <a:gd name="T28" fmla="*/ 568 w 736"/>
                  <a:gd name="T29" fmla="*/ 709 h 709"/>
                  <a:gd name="T30" fmla="*/ 584 w 736"/>
                  <a:gd name="T31" fmla="*/ 709 h 709"/>
                  <a:gd name="T32" fmla="*/ 600 w 736"/>
                  <a:gd name="T33" fmla="*/ 677 h 709"/>
                  <a:gd name="T34" fmla="*/ 568 w 736"/>
                  <a:gd name="T35" fmla="*/ 451 h 709"/>
                  <a:gd name="T36" fmla="*/ 720 w 736"/>
                  <a:gd name="T37" fmla="*/ 306 h 709"/>
                  <a:gd name="T38" fmla="*/ 728 w 736"/>
                  <a:gd name="T39" fmla="*/ 274 h 709"/>
                  <a:gd name="T40" fmla="*/ 704 w 736"/>
                  <a:gd name="T41" fmla="*/ 250 h 709"/>
                  <a:gd name="T42" fmla="*/ 512 w 736"/>
                  <a:gd name="T43" fmla="*/ 419 h 709"/>
                  <a:gd name="T44" fmla="*/ 504 w 736"/>
                  <a:gd name="T45" fmla="*/ 443 h 709"/>
                  <a:gd name="T46" fmla="*/ 528 w 736"/>
                  <a:gd name="T47" fmla="*/ 621 h 709"/>
                  <a:gd name="T48" fmla="*/ 384 w 736"/>
                  <a:gd name="T49" fmla="*/ 532 h 709"/>
                  <a:gd name="T50" fmla="*/ 360 w 736"/>
                  <a:gd name="T51" fmla="*/ 532 h 709"/>
                  <a:gd name="T52" fmla="*/ 352 w 736"/>
                  <a:gd name="T53" fmla="*/ 532 h 709"/>
                  <a:gd name="T54" fmla="*/ 208 w 736"/>
                  <a:gd name="T55" fmla="*/ 613 h 709"/>
                  <a:gd name="T56" fmla="*/ 232 w 736"/>
                  <a:gd name="T57" fmla="*/ 443 h 709"/>
                  <a:gd name="T58" fmla="*/ 224 w 736"/>
                  <a:gd name="T59" fmla="*/ 419 h 709"/>
                  <a:gd name="T60" fmla="*/ 104 w 736"/>
                  <a:gd name="T61" fmla="*/ 298 h 709"/>
                  <a:gd name="T62" fmla="*/ 264 w 736"/>
                  <a:gd name="T63" fmla="*/ 282 h 709"/>
                  <a:gd name="T64" fmla="*/ 288 w 736"/>
                  <a:gd name="T65" fmla="*/ 266 h 709"/>
                  <a:gd name="T66" fmla="*/ 360 w 736"/>
                  <a:gd name="T67" fmla="*/ 105 h 709"/>
                  <a:gd name="T68" fmla="*/ 440 w 736"/>
                  <a:gd name="T69" fmla="*/ 266 h 709"/>
                  <a:gd name="T70" fmla="*/ 464 w 736"/>
                  <a:gd name="T71" fmla="*/ 282 h 709"/>
                  <a:gd name="T72" fmla="*/ 632 w 736"/>
                  <a:gd name="T73" fmla="*/ 306 h 709"/>
                  <a:gd name="T74" fmla="*/ 512 w 736"/>
                  <a:gd name="T75" fmla="*/ 41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6" h="709">
                    <a:moveTo>
                      <a:pt x="704" y="250"/>
                    </a:moveTo>
                    <a:cubicBezTo>
                      <a:pt x="704" y="250"/>
                      <a:pt x="704" y="250"/>
                      <a:pt x="496" y="218"/>
                    </a:cubicBezTo>
                    <a:cubicBezTo>
                      <a:pt x="496" y="218"/>
                      <a:pt x="496" y="218"/>
                      <a:pt x="392" y="24"/>
                    </a:cubicBezTo>
                    <a:cubicBezTo>
                      <a:pt x="384" y="0"/>
                      <a:pt x="352" y="0"/>
                      <a:pt x="336" y="24"/>
                    </a:cubicBezTo>
                    <a:cubicBezTo>
                      <a:pt x="336" y="24"/>
                      <a:pt x="336" y="24"/>
                      <a:pt x="240" y="218"/>
                    </a:cubicBezTo>
                    <a:cubicBezTo>
                      <a:pt x="240" y="218"/>
                      <a:pt x="240" y="218"/>
                      <a:pt x="24" y="242"/>
                    </a:cubicBezTo>
                    <a:cubicBezTo>
                      <a:pt x="16" y="242"/>
                      <a:pt x="8" y="250"/>
                      <a:pt x="0" y="266"/>
                    </a:cubicBezTo>
                    <a:cubicBezTo>
                      <a:pt x="0" y="274"/>
                      <a:pt x="0" y="290"/>
                      <a:pt x="8" y="290"/>
                    </a:cubicBezTo>
                    <a:cubicBezTo>
                      <a:pt x="8" y="290"/>
                      <a:pt x="8" y="290"/>
                      <a:pt x="168" y="451"/>
                    </a:cubicBezTo>
                    <a:cubicBezTo>
                      <a:pt x="168" y="451"/>
                      <a:pt x="168" y="451"/>
                      <a:pt x="128" y="661"/>
                    </a:cubicBezTo>
                    <a:cubicBezTo>
                      <a:pt x="128" y="677"/>
                      <a:pt x="136" y="685"/>
                      <a:pt x="144" y="693"/>
                    </a:cubicBezTo>
                    <a:cubicBezTo>
                      <a:pt x="160" y="701"/>
                      <a:pt x="168" y="701"/>
                      <a:pt x="176" y="701"/>
                    </a:cubicBezTo>
                    <a:cubicBezTo>
                      <a:pt x="176" y="701"/>
                      <a:pt x="176" y="701"/>
                      <a:pt x="360" y="597"/>
                    </a:cubicBezTo>
                    <a:cubicBezTo>
                      <a:pt x="360" y="597"/>
                      <a:pt x="360" y="597"/>
                      <a:pt x="552" y="709"/>
                    </a:cubicBezTo>
                    <a:cubicBezTo>
                      <a:pt x="560" y="709"/>
                      <a:pt x="560" y="709"/>
                      <a:pt x="568" y="709"/>
                    </a:cubicBezTo>
                    <a:cubicBezTo>
                      <a:pt x="576" y="709"/>
                      <a:pt x="584" y="709"/>
                      <a:pt x="584" y="709"/>
                    </a:cubicBezTo>
                    <a:cubicBezTo>
                      <a:pt x="600" y="701"/>
                      <a:pt x="600" y="685"/>
                      <a:pt x="600" y="677"/>
                    </a:cubicBezTo>
                    <a:cubicBezTo>
                      <a:pt x="600" y="677"/>
                      <a:pt x="600" y="677"/>
                      <a:pt x="568" y="451"/>
                    </a:cubicBezTo>
                    <a:cubicBezTo>
                      <a:pt x="568" y="451"/>
                      <a:pt x="568" y="451"/>
                      <a:pt x="720" y="306"/>
                    </a:cubicBezTo>
                    <a:cubicBezTo>
                      <a:pt x="728" y="298"/>
                      <a:pt x="736" y="290"/>
                      <a:pt x="728" y="274"/>
                    </a:cubicBezTo>
                    <a:cubicBezTo>
                      <a:pt x="728" y="266"/>
                      <a:pt x="712" y="250"/>
                      <a:pt x="704" y="250"/>
                    </a:cubicBezTo>
                    <a:close/>
                    <a:moveTo>
                      <a:pt x="512" y="419"/>
                    </a:moveTo>
                    <a:cubicBezTo>
                      <a:pt x="504" y="419"/>
                      <a:pt x="504" y="435"/>
                      <a:pt x="504" y="443"/>
                    </a:cubicBezTo>
                    <a:cubicBezTo>
                      <a:pt x="504" y="443"/>
                      <a:pt x="504" y="443"/>
                      <a:pt x="528" y="621"/>
                    </a:cubicBezTo>
                    <a:cubicBezTo>
                      <a:pt x="528" y="621"/>
                      <a:pt x="528" y="621"/>
                      <a:pt x="384" y="532"/>
                    </a:cubicBezTo>
                    <a:cubicBezTo>
                      <a:pt x="376" y="532"/>
                      <a:pt x="376" y="532"/>
                      <a:pt x="360" y="532"/>
                    </a:cubicBezTo>
                    <a:cubicBezTo>
                      <a:pt x="352" y="532"/>
                      <a:pt x="352" y="532"/>
                      <a:pt x="352" y="532"/>
                    </a:cubicBezTo>
                    <a:cubicBezTo>
                      <a:pt x="352" y="532"/>
                      <a:pt x="352" y="532"/>
                      <a:pt x="208" y="613"/>
                    </a:cubicBezTo>
                    <a:cubicBezTo>
                      <a:pt x="208" y="613"/>
                      <a:pt x="208" y="613"/>
                      <a:pt x="232" y="443"/>
                    </a:cubicBezTo>
                    <a:cubicBezTo>
                      <a:pt x="232" y="435"/>
                      <a:pt x="224" y="419"/>
                      <a:pt x="224" y="419"/>
                    </a:cubicBezTo>
                    <a:cubicBezTo>
                      <a:pt x="224" y="419"/>
                      <a:pt x="224" y="419"/>
                      <a:pt x="104" y="298"/>
                    </a:cubicBezTo>
                    <a:cubicBezTo>
                      <a:pt x="104" y="298"/>
                      <a:pt x="104" y="298"/>
                      <a:pt x="264" y="282"/>
                    </a:cubicBezTo>
                    <a:cubicBezTo>
                      <a:pt x="272" y="282"/>
                      <a:pt x="280" y="274"/>
                      <a:pt x="288" y="266"/>
                    </a:cubicBezTo>
                    <a:cubicBezTo>
                      <a:pt x="288" y="266"/>
                      <a:pt x="288" y="266"/>
                      <a:pt x="360" y="105"/>
                    </a:cubicBezTo>
                    <a:cubicBezTo>
                      <a:pt x="360" y="105"/>
                      <a:pt x="360" y="105"/>
                      <a:pt x="440" y="266"/>
                    </a:cubicBezTo>
                    <a:cubicBezTo>
                      <a:pt x="448" y="274"/>
                      <a:pt x="456" y="282"/>
                      <a:pt x="464" y="282"/>
                    </a:cubicBezTo>
                    <a:cubicBezTo>
                      <a:pt x="464" y="282"/>
                      <a:pt x="464" y="282"/>
                      <a:pt x="632" y="306"/>
                    </a:cubicBezTo>
                    <a:cubicBezTo>
                      <a:pt x="632" y="306"/>
                      <a:pt x="632" y="306"/>
                      <a:pt x="512" y="4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22C-8B49-E3CE-F014-58620F6513C6}"/>
                </a:ext>
              </a:extLst>
            </p:cNvPr>
            <p:cNvSpPr/>
            <p:nvPr/>
          </p:nvSpPr>
          <p:spPr>
            <a:xfrm>
              <a:off x="7056708" y="3909097"/>
              <a:ext cx="1934891" cy="71558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en-US"/>
                <a:t>Hence, we chose Microservices for our architectural style</a:t>
              </a:r>
            </a:p>
          </p:txBody>
        </p:sp>
      </p:grpSp>
      <p:pic>
        <p:nvPicPr>
          <p:cNvPr id="2" name="Rectangle 11" descr="{&quot;templafy&quot;:{&quot;id&quot;:&quot;92085b67-4d25-4e3b-b499-21b485904de3&quot;}}">
            <a:extLst>
              <a:ext uri="{FF2B5EF4-FFF2-40B4-BE49-F238E27FC236}">
                <a16:creationId xmlns:a16="http://schemas.microsoft.com/office/drawing/2014/main" id="{3C5CE1D8-FA63-3E8B-8C65-83860ADFA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0C8C5D-A75B-FEA2-B671-921E7DF69D7B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2569A636-3323-EBF0-87C5-1A8348EB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>
                <a:solidFill>
                  <a:schemeClr val="accent1"/>
                </a:solidFill>
              </a:rPr>
              <a:pPr/>
              <a:t>7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0227F5-3D15-DD40-9B78-84E0D87033F2}"/>
              </a:ext>
            </a:extLst>
          </p:cNvPr>
          <p:cNvSpPr/>
          <p:nvPr/>
        </p:nvSpPr>
        <p:spPr>
          <a:xfrm>
            <a:off x="386336" y="1067443"/>
            <a:ext cx="909063" cy="1930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200" i="1">
                <a:solidFill>
                  <a:srgbClr val="A0A0A0"/>
                </a:solidFill>
              </a:rPr>
              <a:t>ADR 2</a:t>
            </a:r>
            <a:endParaRPr lang="en-US" sz="1200" i="1">
              <a:solidFill>
                <a:srgbClr val="A0A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772A745-AC34-3035-94DA-B921D6A293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84030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72A745-AC34-3035-94DA-B921D6A29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A44F728A-F7EF-B460-59CD-2416D0C0139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Pentagon 73">
            <a:extLst>
              <a:ext uri="{FF2B5EF4-FFF2-40B4-BE49-F238E27FC236}">
                <a16:creationId xmlns:a16="http://schemas.microsoft.com/office/drawing/2014/main" id="{7C3A2AC1-4301-2F0B-1CC3-5069C508F82C}"/>
              </a:ext>
            </a:extLst>
          </p:cNvPr>
          <p:cNvSpPr/>
          <p:nvPr/>
        </p:nvSpPr>
        <p:spPr>
          <a:xfrm>
            <a:off x="-11446" y="0"/>
            <a:ext cx="6882146" cy="5143500"/>
          </a:xfrm>
          <a:prstGeom prst="homePlate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3B322-30D3-4EDA-283A-6176DE22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Service Design | </a:t>
            </a:r>
            <a:r>
              <a:rPr lang="en-US"/>
              <a:t>Overview of our Microservices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09ED85-1B8E-2D96-9A88-837D9D874413}"/>
              </a:ext>
            </a:extLst>
          </p:cNvPr>
          <p:cNvSpPr/>
          <p:nvPr/>
        </p:nvSpPr>
        <p:spPr>
          <a:xfrm>
            <a:off x="877871" y="2803543"/>
            <a:ext cx="964381" cy="1552575"/>
          </a:xfrm>
          <a:prstGeom prst="roundRect">
            <a:avLst>
              <a:gd name="adj" fmla="val 6286"/>
            </a:avLst>
          </a:prstGeom>
          <a:solidFill>
            <a:srgbClr val="ACCAD0"/>
          </a:solidFill>
          <a:ln w="127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endParaRPr lang="en-US" sz="16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D9D1C5-2C94-D1A0-1794-6108A45C4909}"/>
              </a:ext>
            </a:extLst>
          </p:cNvPr>
          <p:cNvSpPr/>
          <p:nvPr/>
        </p:nvSpPr>
        <p:spPr>
          <a:xfrm>
            <a:off x="1928796" y="2803543"/>
            <a:ext cx="964381" cy="1552575"/>
          </a:xfrm>
          <a:prstGeom prst="roundRect">
            <a:avLst>
              <a:gd name="adj" fmla="val 6277"/>
            </a:avLst>
          </a:prstGeom>
          <a:solidFill>
            <a:schemeClr val="accent2"/>
          </a:solidFill>
          <a:ln w="12700" cap="flat" cmpd="sng" algn="ctr">
            <a:solidFill>
              <a:srgbClr val="B59C6B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7A4C341-9F27-AE0D-EA28-646041E80147}"/>
              </a:ext>
            </a:extLst>
          </p:cNvPr>
          <p:cNvSpPr/>
          <p:nvPr/>
        </p:nvSpPr>
        <p:spPr>
          <a:xfrm>
            <a:off x="2979721" y="2803543"/>
            <a:ext cx="964381" cy="1552575"/>
          </a:xfrm>
          <a:prstGeom prst="roundRect">
            <a:avLst>
              <a:gd name="adj" fmla="val 6277"/>
            </a:avLst>
          </a:prstGeom>
          <a:solidFill>
            <a:srgbClr val="F8CCCC"/>
          </a:solidFill>
          <a:ln w="12700" cap="flat" cmpd="sng" algn="ctr">
            <a:solidFill>
              <a:srgbClr val="E64848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7EFF57-DFFE-132B-470E-3BB678DBB332}"/>
              </a:ext>
            </a:extLst>
          </p:cNvPr>
          <p:cNvSpPr/>
          <p:nvPr/>
        </p:nvSpPr>
        <p:spPr>
          <a:xfrm>
            <a:off x="989332" y="2984973"/>
            <a:ext cx="741458" cy="503853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>
                <a:solidFill>
                  <a:schemeClr val="tx1"/>
                </a:solidFill>
              </a:rPr>
              <a:t>Task List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3C3FD4-4844-213B-67E0-BA3A552E1D5F}"/>
              </a:ext>
            </a:extLst>
          </p:cNvPr>
          <p:cNvSpPr/>
          <p:nvPr/>
        </p:nvSpPr>
        <p:spPr>
          <a:xfrm>
            <a:off x="2046607" y="2970169"/>
            <a:ext cx="741458" cy="503853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>
                <a:solidFill>
                  <a:schemeClr val="tx1"/>
                </a:solidFill>
              </a:rPr>
              <a:t>Roster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620298F-B3CC-60C4-4E76-C7124B3A8ECF}"/>
              </a:ext>
            </a:extLst>
          </p:cNvPr>
          <p:cNvSpPr/>
          <p:nvPr/>
        </p:nvSpPr>
        <p:spPr>
          <a:xfrm>
            <a:off x="3103883" y="2970169"/>
            <a:ext cx="741458" cy="503853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>
                <a:solidFill>
                  <a:schemeClr val="tx1"/>
                </a:solidFill>
              </a:rPr>
              <a:t>Executor Pool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8AE6781-2F2D-EED2-7AA0-77075587456B}"/>
              </a:ext>
            </a:extLst>
          </p:cNvPr>
          <p:cNvSpPr/>
          <p:nvPr/>
        </p:nvSpPr>
        <p:spPr>
          <a:xfrm>
            <a:off x="4030646" y="2803543"/>
            <a:ext cx="964381" cy="1552575"/>
          </a:xfrm>
          <a:prstGeom prst="roundRect">
            <a:avLst>
              <a:gd name="adj" fmla="val 6277"/>
            </a:avLst>
          </a:prstGeom>
          <a:solidFill>
            <a:srgbClr val="FFFBD1"/>
          </a:solidFill>
          <a:ln w="12700" cap="flat" cmpd="sng" algn="ctr">
            <a:solidFill>
              <a:srgbClr val="FFEB2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AA25719-95DB-4A5A-13D0-C9232C598A45}"/>
              </a:ext>
            </a:extLst>
          </p:cNvPr>
          <p:cNvSpPr/>
          <p:nvPr/>
        </p:nvSpPr>
        <p:spPr>
          <a:xfrm>
            <a:off x="4148458" y="2970169"/>
            <a:ext cx="741458" cy="503853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>
                <a:solidFill>
                  <a:schemeClr val="tx1"/>
                </a:solidFill>
              </a:rPr>
              <a:t>Executor - Calculator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1428C02-3162-F7E5-FAD3-895E9DA0F1A3}"/>
              </a:ext>
            </a:extLst>
          </p:cNvPr>
          <p:cNvSpPr/>
          <p:nvPr/>
        </p:nvSpPr>
        <p:spPr>
          <a:xfrm>
            <a:off x="5081573" y="2803543"/>
            <a:ext cx="964381" cy="1552575"/>
          </a:xfrm>
          <a:prstGeom prst="roundRect">
            <a:avLst>
              <a:gd name="adj" fmla="val 6277"/>
            </a:avLst>
          </a:prstGeom>
          <a:solidFill>
            <a:srgbClr val="FFFBD1"/>
          </a:solidFill>
          <a:ln w="12700" cap="flat" cmpd="sng" algn="ctr">
            <a:solidFill>
              <a:srgbClr val="FFE81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74F1EE9-C28D-893F-28F7-87782481286E}"/>
              </a:ext>
            </a:extLst>
          </p:cNvPr>
          <p:cNvSpPr/>
          <p:nvPr/>
        </p:nvSpPr>
        <p:spPr>
          <a:xfrm>
            <a:off x="5193035" y="2970169"/>
            <a:ext cx="741458" cy="503853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>
                <a:solidFill>
                  <a:schemeClr val="tx1"/>
                </a:solidFill>
              </a:rPr>
              <a:t>Executor - ChatGPT</a:t>
            </a:r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3A6E01-A5AA-9AE9-C0AC-3B9B7E1A3CBA}"/>
              </a:ext>
            </a:extLst>
          </p:cNvPr>
          <p:cNvGrpSpPr/>
          <p:nvPr/>
        </p:nvGrpSpPr>
        <p:grpSpPr>
          <a:xfrm>
            <a:off x="877871" y="2152397"/>
            <a:ext cx="5278028" cy="391595"/>
            <a:chOff x="487772" y="2053954"/>
            <a:chExt cx="5278028" cy="39159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C0B696D-E6CF-39CF-E346-C4524C92D535}"/>
                </a:ext>
              </a:extLst>
            </p:cNvPr>
            <p:cNvSpPr/>
            <p:nvPr/>
          </p:nvSpPr>
          <p:spPr>
            <a:xfrm>
              <a:off x="487772" y="2053954"/>
              <a:ext cx="5278028" cy="391595"/>
            </a:xfrm>
            <a:prstGeom prst="roundRect">
              <a:avLst>
                <a:gd name="adj" fmla="val 6286"/>
              </a:avLst>
            </a:prstGeom>
            <a:solidFill>
              <a:srgbClr val="D1FFE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algn="ctr"/>
              <a:endParaRPr lang="en-US" sz="160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D716AB2-43E5-39B3-D2F4-AF117C4ED316}"/>
                </a:ext>
              </a:extLst>
            </p:cNvPr>
            <p:cNvSpPr/>
            <p:nvPr/>
          </p:nvSpPr>
          <p:spPr>
            <a:xfrm>
              <a:off x="487772" y="2053954"/>
              <a:ext cx="5278028" cy="39159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9D9D9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A0A0A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200">
                  <a:solidFill>
                    <a:schemeClr val="tx1"/>
                  </a:solidFill>
                </a:rPr>
                <a:t>API layer</a:t>
              </a:r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B8FCED-0744-049B-3D69-4457F5A78939}"/>
              </a:ext>
            </a:extLst>
          </p:cNvPr>
          <p:cNvSpPr/>
          <p:nvPr/>
        </p:nvSpPr>
        <p:spPr>
          <a:xfrm>
            <a:off x="1170935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A45CE1-7C23-B5A8-3DEF-602842C1F2D8}"/>
              </a:ext>
            </a:extLst>
          </p:cNvPr>
          <p:cNvSpPr/>
          <p:nvPr/>
        </p:nvSpPr>
        <p:spPr>
          <a:xfrm>
            <a:off x="3513145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E5F7357-13D8-9F3A-8E2F-16F31517D767}"/>
              </a:ext>
            </a:extLst>
          </p:cNvPr>
          <p:cNvSpPr/>
          <p:nvPr/>
        </p:nvSpPr>
        <p:spPr>
          <a:xfrm>
            <a:off x="2345567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79AE504-AB2D-8BCD-23D6-83E5CF6FA53F}"/>
              </a:ext>
            </a:extLst>
          </p:cNvPr>
          <p:cNvSpPr/>
          <p:nvPr/>
        </p:nvSpPr>
        <p:spPr>
          <a:xfrm>
            <a:off x="4673670" y="1476438"/>
            <a:ext cx="1085568" cy="416407"/>
          </a:xfrm>
          <a:prstGeom prst="roundRect">
            <a:avLst/>
          </a:prstGeom>
          <a:solidFill>
            <a:srgbClr val="D9D9D9"/>
          </a:solidFill>
          <a:ln w="127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Client requests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A5BBDC-FAAA-60D1-BF22-49CD48FAB55F}"/>
              </a:ext>
            </a:extLst>
          </p:cNvPr>
          <p:cNvGrpSpPr/>
          <p:nvPr/>
        </p:nvGrpSpPr>
        <p:grpSpPr>
          <a:xfrm>
            <a:off x="1147510" y="3862368"/>
            <a:ext cx="425102" cy="389509"/>
            <a:chOff x="687278" y="3639769"/>
            <a:chExt cx="514373" cy="513666"/>
          </a:xfrm>
        </p:grpSpPr>
        <p:sp>
          <p:nvSpPr>
            <p:cNvPr id="46" name="Cylinder 45">
              <a:extLst>
                <a:ext uri="{FF2B5EF4-FFF2-40B4-BE49-F238E27FC236}">
                  <a16:creationId xmlns:a16="http://schemas.microsoft.com/office/drawing/2014/main" id="{83526F88-E174-7946-D363-DA21EDDF2E31}"/>
                </a:ext>
              </a:extLst>
            </p:cNvPr>
            <p:cNvSpPr/>
            <p:nvPr/>
          </p:nvSpPr>
          <p:spPr>
            <a:xfrm>
              <a:off x="687278" y="3944570"/>
              <a:ext cx="514373" cy="208865"/>
            </a:xfrm>
            <a:prstGeom prst="can">
              <a:avLst>
                <a:gd name="adj" fmla="val 41969"/>
              </a:avLst>
            </a:prstGeom>
            <a:solidFill>
              <a:srgbClr val="A0A0A0"/>
            </a:solidFill>
            <a:ln w="12700" cap="flat" cmpd="sng" algn="ctr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ylinder 46">
              <a:extLst>
                <a:ext uri="{FF2B5EF4-FFF2-40B4-BE49-F238E27FC236}">
                  <a16:creationId xmlns:a16="http://schemas.microsoft.com/office/drawing/2014/main" id="{803969BB-CD62-28EA-D272-ED136FDB1A42}"/>
                </a:ext>
              </a:extLst>
            </p:cNvPr>
            <p:cNvSpPr/>
            <p:nvPr/>
          </p:nvSpPr>
          <p:spPr>
            <a:xfrm>
              <a:off x="687278" y="3792170"/>
              <a:ext cx="514373" cy="208865"/>
            </a:xfrm>
            <a:prstGeom prst="can">
              <a:avLst>
                <a:gd name="adj" fmla="val 41969"/>
              </a:avLst>
            </a:prstGeom>
            <a:solidFill>
              <a:srgbClr val="A0A0A0"/>
            </a:solidFill>
            <a:ln w="12700" cap="flat" cmpd="sng" algn="ctr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D3826350-8A69-912A-25C8-D264D8DC14D8}"/>
                </a:ext>
              </a:extLst>
            </p:cNvPr>
            <p:cNvSpPr/>
            <p:nvPr/>
          </p:nvSpPr>
          <p:spPr>
            <a:xfrm>
              <a:off x="687278" y="3639769"/>
              <a:ext cx="514373" cy="208865"/>
            </a:xfrm>
            <a:prstGeom prst="can">
              <a:avLst>
                <a:gd name="adj" fmla="val 41969"/>
              </a:avLst>
            </a:prstGeom>
            <a:solidFill>
              <a:srgbClr val="A0A0A0"/>
            </a:solidFill>
            <a:ln w="12700" cap="flat" cmpd="sng" algn="ctr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C15EB0-CE76-711F-A1A6-1D12702850A0}"/>
              </a:ext>
            </a:extLst>
          </p:cNvPr>
          <p:cNvGrpSpPr/>
          <p:nvPr/>
        </p:nvGrpSpPr>
        <p:grpSpPr>
          <a:xfrm>
            <a:off x="3249361" y="3862368"/>
            <a:ext cx="425102" cy="389509"/>
            <a:chOff x="687278" y="3639769"/>
            <a:chExt cx="514373" cy="513666"/>
          </a:xfrm>
        </p:grpSpPr>
        <p:sp>
          <p:nvSpPr>
            <p:cNvPr id="51" name="Cylinder 50">
              <a:extLst>
                <a:ext uri="{FF2B5EF4-FFF2-40B4-BE49-F238E27FC236}">
                  <a16:creationId xmlns:a16="http://schemas.microsoft.com/office/drawing/2014/main" id="{0DA8A5C2-2525-7A78-E250-D13F5F468B8F}"/>
                </a:ext>
              </a:extLst>
            </p:cNvPr>
            <p:cNvSpPr/>
            <p:nvPr/>
          </p:nvSpPr>
          <p:spPr>
            <a:xfrm>
              <a:off x="687278" y="3944570"/>
              <a:ext cx="514373" cy="208865"/>
            </a:xfrm>
            <a:prstGeom prst="can">
              <a:avLst>
                <a:gd name="adj" fmla="val 41969"/>
              </a:avLst>
            </a:prstGeom>
            <a:solidFill>
              <a:srgbClr val="A0A0A0"/>
            </a:solidFill>
            <a:ln w="12700" cap="flat" cmpd="sng" algn="ctr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ylinder 51">
              <a:extLst>
                <a:ext uri="{FF2B5EF4-FFF2-40B4-BE49-F238E27FC236}">
                  <a16:creationId xmlns:a16="http://schemas.microsoft.com/office/drawing/2014/main" id="{8F7E1722-37C3-8B7A-3278-097E59344871}"/>
                </a:ext>
              </a:extLst>
            </p:cNvPr>
            <p:cNvSpPr/>
            <p:nvPr/>
          </p:nvSpPr>
          <p:spPr>
            <a:xfrm>
              <a:off x="687278" y="3792170"/>
              <a:ext cx="514373" cy="208865"/>
            </a:xfrm>
            <a:prstGeom prst="can">
              <a:avLst>
                <a:gd name="adj" fmla="val 41969"/>
              </a:avLst>
            </a:prstGeom>
            <a:solidFill>
              <a:srgbClr val="A0A0A0"/>
            </a:solidFill>
            <a:ln w="12700" cap="flat" cmpd="sng" algn="ctr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ylinder 52">
              <a:extLst>
                <a:ext uri="{FF2B5EF4-FFF2-40B4-BE49-F238E27FC236}">
                  <a16:creationId xmlns:a16="http://schemas.microsoft.com/office/drawing/2014/main" id="{AA5F2716-E24B-652E-A368-871FBAF8DD04}"/>
                </a:ext>
              </a:extLst>
            </p:cNvPr>
            <p:cNvSpPr/>
            <p:nvPr/>
          </p:nvSpPr>
          <p:spPr>
            <a:xfrm>
              <a:off x="687278" y="3639769"/>
              <a:ext cx="514373" cy="208865"/>
            </a:xfrm>
            <a:prstGeom prst="can">
              <a:avLst>
                <a:gd name="adj" fmla="val 41969"/>
              </a:avLst>
            </a:prstGeom>
            <a:solidFill>
              <a:srgbClr val="A0A0A0"/>
            </a:solidFill>
            <a:ln w="12700" cap="flat" cmpd="sng" algn="ctr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3CDCFC-EDCC-76D0-9D14-CFC5CC6BC020}"/>
              </a:ext>
            </a:extLst>
          </p:cNvPr>
          <p:cNvCxnSpPr/>
          <p:nvPr/>
        </p:nvCxnSpPr>
        <p:spPr>
          <a:xfrm>
            <a:off x="1713719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B40F95-BC2D-6B88-0019-14C306729EDD}"/>
              </a:ext>
            </a:extLst>
          </p:cNvPr>
          <p:cNvCxnSpPr/>
          <p:nvPr/>
        </p:nvCxnSpPr>
        <p:spPr>
          <a:xfrm>
            <a:off x="2888351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47F9110-F0CC-7EF6-8B4C-6FAAE566FB03}"/>
              </a:ext>
            </a:extLst>
          </p:cNvPr>
          <p:cNvCxnSpPr/>
          <p:nvPr/>
        </p:nvCxnSpPr>
        <p:spPr>
          <a:xfrm>
            <a:off x="4055930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FE6553-8BE9-E648-5C19-04E887AAEAB5}"/>
              </a:ext>
            </a:extLst>
          </p:cNvPr>
          <p:cNvCxnSpPr/>
          <p:nvPr/>
        </p:nvCxnSpPr>
        <p:spPr>
          <a:xfrm>
            <a:off x="5216454" y="1890603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242F31-5056-5B26-0436-5891E1431772}"/>
              </a:ext>
            </a:extLst>
          </p:cNvPr>
          <p:cNvCxnSpPr/>
          <p:nvPr/>
        </p:nvCxnSpPr>
        <p:spPr>
          <a:xfrm>
            <a:off x="1360062" y="2543992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6FCD35-DCA7-6D3A-109D-650F006C9461}"/>
              </a:ext>
            </a:extLst>
          </p:cNvPr>
          <p:cNvCxnSpPr/>
          <p:nvPr/>
        </p:nvCxnSpPr>
        <p:spPr>
          <a:xfrm>
            <a:off x="2410987" y="2543992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0B5974-62E7-7604-02CA-77E977CE7B2D}"/>
              </a:ext>
            </a:extLst>
          </p:cNvPr>
          <p:cNvCxnSpPr/>
          <p:nvPr/>
        </p:nvCxnSpPr>
        <p:spPr>
          <a:xfrm>
            <a:off x="3461912" y="2543992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47FFD0-3F5C-52D6-F314-D6CF9A85A2EA}"/>
              </a:ext>
            </a:extLst>
          </p:cNvPr>
          <p:cNvCxnSpPr/>
          <p:nvPr/>
        </p:nvCxnSpPr>
        <p:spPr>
          <a:xfrm>
            <a:off x="4512836" y="2543992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36345EA-3FD2-0CA8-B7C5-66890745271F}"/>
              </a:ext>
            </a:extLst>
          </p:cNvPr>
          <p:cNvCxnSpPr/>
          <p:nvPr/>
        </p:nvCxnSpPr>
        <p:spPr>
          <a:xfrm>
            <a:off x="5563764" y="2543992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9117636-6782-C602-B48E-F67583E5F019}"/>
              </a:ext>
            </a:extLst>
          </p:cNvPr>
          <p:cNvCxnSpPr/>
          <p:nvPr/>
        </p:nvCxnSpPr>
        <p:spPr>
          <a:xfrm>
            <a:off x="1360062" y="3544117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C3C7554-D525-F348-56D4-447B7980FB8C}"/>
              </a:ext>
            </a:extLst>
          </p:cNvPr>
          <p:cNvCxnSpPr/>
          <p:nvPr/>
        </p:nvCxnSpPr>
        <p:spPr>
          <a:xfrm>
            <a:off x="3474612" y="3544117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5702EEB-3E26-C42A-AC69-89E36340FD86}"/>
              </a:ext>
            </a:extLst>
          </p:cNvPr>
          <p:cNvSpPr/>
          <p:nvPr/>
        </p:nvSpPr>
        <p:spPr>
          <a:xfrm>
            <a:off x="7056708" y="435545"/>
            <a:ext cx="1934891" cy="42724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/>
              <a:t>We implemented all bounded contexts as dedicated services within our TAPAS application </a:t>
            </a:r>
          </a:p>
          <a:p>
            <a:endParaRPr lang="en-US"/>
          </a:p>
          <a:p>
            <a:r>
              <a:rPr lang="en-US"/>
              <a:t>Advantages are higher modularity, granularity, interoperability, and scalability </a:t>
            </a:r>
          </a:p>
          <a:p>
            <a:endParaRPr lang="en-US"/>
          </a:p>
          <a:p>
            <a:r>
              <a:rPr lang="en-US"/>
              <a:t>Disadvantages are development complexity, service coordination &amp; resource utilization </a:t>
            </a:r>
          </a:p>
          <a:p>
            <a:endParaRPr lang="en-US"/>
          </a:p>
          <a:p>
            <a:r>
              <a:rPr lang="en-US"/>
              <a:t>In this setup, we need to ensure that services can communicate with each other via an API layer with HTTP requests</a:t>
            </a:r>
          </a:p>
        </p:txBody>
      </p:sp>
      <p:pic>
        <p:nvPicPr>
          <p:cNvPr id="3" name="Rectangle 11" descr="{&quot;templafy&quot;:{&quot;id&quot;:&quot;92085b67-4d25-4e3b-b499-21b485904de3&quot;}}">
            <a:extLst>
              <a:ext uri="{FF2B5EF4-FFF2-40B4-BE49-F238E27FC236}">
                <a16:creationId xmlns:a16="http://schemas.microsoft.com/office/drawing/2014/main" id="{D4CEB1D5-4B5D-6937-ACDD-F73996401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4668427"/>
            <a:ext cx="1026000" cy="2124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15245C9-F046-634E-9978-0DF01693C0D0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6923146-4A48-667B-3FED-E897E8C2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US" smtClean="0">
                <a:solidFill>
                  <a:schemeClr val="accent1"/>
                </a:solidFill>
              </a:rPr>
              <a:pPr/>
              <a:t>8</a:t>
            </a:fld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1CF354-DF95-0E12-C435-671173BC2052}"/>
              </a:ext>
            </a:extLst>
          </p:cNvPr>
          <p:cNvGrpSpPr/>
          <p:nvPr/>
        </p:nvGrpSpPr>
        <p:grpSpPr>
          <a:xfrm>
            <a:off x="2204785" y="3862368"/>
            <a:ext cx="425102" cy="389509"/>
            <a:chOff x="687278" y="3639769"/>
            <a:chExt cx="514373" cy="513666"/>
          </a:xfrm>
        </p:grpSpPr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0BBD3464-28EA-C3E7-A752-563123DC5854}"/>
                </a:ext>
              </a:extLst>
            </p:cNvPr>
            <p:cNvSpPr/>
            <p:nvPr/>
          </p:nvSpPr>
          <p:spPr>
            <a:xfrm>
              <a:off x="687278" y="3944570"/>
              <a:ext cx="514373" cy="208865"/>
            </a:xfrm>
            <a:prstGeom prst="can">
              <a:avLst>
                <a:gd name="adj" fmla="val 41969"/>
              </a:avLst>
            </a:prstGeom>
            <a:solidFill>
              <a:srgbClr val="A0A0A0"/>
            </a:solidFill>
            <a:ln w="12700" cap="flat" cmpd="sng" algn="ctr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A6CC9A11-26C5-E9DB-0D1C-C02E47E62B5B}"/>
                </a:ext>
              </a:extLst>
            </p:cNvPr>
            <p:cNvSpPr/>
            <p:nvPr/>
          </p:nvSpPr>
          <p:spPr>
            <a:xfrm>
              <a:off x="687278" y="3792170"/>
              <a:ext cx="514373" cy="208865"/>
            </a:xfrm>
            <a:prstGeom prst="can">
              <a:avLst>
                <a:gd name="adj" fmla="val 41969"/>
              </a:avLst>
            </a:prstGeom>
            <a:solidFill>
              <a:srgbClr val="A0A0A0"/>
            </a:solidFill>
            <a:ln w="12700" cap="flat" cmpd="sng" algn="ctr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FC33DB23-5372-0588-B84E-C8027AB0DA81}"/>
                </a:ext>
              </a:extLst>
            </p:cNvPr>
            <p:cNvSpPr/>
            <p:nvPr/>
          </p:nvSpPr>
          <p:spPr>
            <a:xfrm>
              <a:off x="687278" y="3639769"/>
              <a:ext cx="514373" cy="208865"/>
            </a:xfrm>
            <a:prstGeom prst="can">
              <a:avLst>
                <a:gd name="adj" fmla="val 41969"/>
              </a:avLst>
            </a:prstGeom>
            <a:solidFill>
              <a:srgbClr val="A0A0A0"/>
            </a:solidFill>
            <a:ln w="12700" cap="flat" cmpd="sng" algn="ctr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1348C5-AB89-1833-0D37-EA6E450697E9}"/>
              </a:ext>
            </a:extLst>
          </p:cNvPr>
          <p:cNvCxnSpPr/>
          <p:nvPr/>
        </p:nvCxnSpPr>
        <p:spPr>
          <a:xfrm>
            <a:off x="2417336" y="3544117"/>
            <a:ext cx="0" cy="264036"/>
          </a:xfrm>
          <a:prstGeom prst="straightConnector1">
            <a:avLst/>
          </a:prstGeom>
          <a:ln w="6350" cap="flat" cmpd="sng" algn="ctr">
            <a:solidFill>
              <a:srgbClr val="646464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4B779AB-1645-7B98-D9DC-7E961CE16CA7}"/>
              </a:ext>
            </a:extLst>
          </p:cNvPr>
          <p:cNvSpPr/>
          <p:nvPr/>
        </p:nvSpPr>
        <p:spPr>
          <a:xfrm>
            <a:off x="386336" y="718384"/>
            <a:ext cx="1186276" cy="1930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200" i="1">
                <a:solidFill>
                  <a:srgbClr val="A0A0A0"/>
                </a:solidFill>
              </a:rPr>
              <a:t>ADRs 3, 4, 5, 6, 7</a:t>
            </a:r>
            <a:endParaRPr lang="en-US" sz="1200" i="1">
              <a:solidFill>
                <a:srgbClr val="A0A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8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E8D820E-F24E-6B29-6C5C-5B1F495A322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60499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8D820E-F24E-6B29-6C5C-5B1F495A32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CE0C6C-B9FF-576D-DEB8-6181C993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>
                <a:solidFill>
                  <a:schemeClr val="accent1"/>
                </a:solidFill>
              </a:rPr>
              <a:t>Application Flow | </a:t>
            </a:r>
            <a:r>
              <a:rPr lang="en-US"/>
              <a:t>How does an added task flow through the application and gets executed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B434A-C374-FAE5-E3A6-EFFB2224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595C86-F244-80EC-D13E-547E2FD10163}"/>
              </a:ext>
            </a:extLst>
          </p:cNvPr>
          <p:cNvSpPr/>
          <p:nvPr/>
        </p:nvSpPr>
        <p:spPr>
          <a:xfrm>
            <a:off x="2391118" y="3110726"/>
            <a:ext cx="960143" cy="733337"/>
          </a:xfrm>
          <a:prstGeom prst="roundRect">
            <a:avLst>
              <a:gd name="adj" fmla="val 6286"/>
            </a:avLst>
          </a:prstGeom>
          <a:solidFill>
            <a:srgbClr val="ACCAD0"/>
          </a:solidFill>
          <a:ln w="12197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172872" rIns="87819" bIns="43910" rtlCol="0" anchor="t"/>
          <a:lstStyle/>
          <a:p>
            <a:pPr algn="ctr"/>
            <a:endParaRPr lang="en-US" sz="16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8489AC7-A089-9D02-F6BD-B46627B6C78C}"/>
              </a:ext>
            </a:extLst>
          </p:cNvPr>
          <p:cNvSpPr/>
          <p:nvPr/>
        </p:nvSpPr>
        <p:spPr>
          <a:xfrm>
            <a:off x="2515141" y="3235445"/>
            <a:ext cx="712096" cy="483900"/>
          </a:xfrm>
          <a:prstGeom prst="roundRect">
            <a:avLst/>
          </a:prstGeom>
          <a:solidFill>
            <a:srgbClr val="D9D9D9"/>
          </a:solidFill>
          <a:ln w="12197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152">
                <a:solidFill>
                  <a:schemeClr val="tx1"/>
                </a:solidFill>
              </a:rPr>
              <a:t>Task List</a:t>
            </a:r>
            <a:endParaRPr lang="en-US" sz="1152">
              <a:solidFill>
                <a:schemeClr val="tx1"/>
              </a:solidFill>
            </a:endParaRPr>
          </a:p>
        </p:txBody>
      </p:sp>
      <p:pic>
        <p:nvPicPr>
          <p:cNvPr id="27" name="Picture 26" descr="A green and black circle with a person in it&#10;&#10;Description automatically generated">
            <a:extLst>
              <a:ext uri="{FF2B5EF4-FFF2-40B4-BE49-F238E27FC236}">
                <a16:creationId xmlns:a16="http://schemas.microsoft.com/office/drawing/2014/main" id="{8935F15B-C154-141D-7F17-5122546CA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74" y="4178037"/>
            <a:ext cx="414829" cy="41482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B0D2529-45E4-B09D-7482-BFD15A566ED7}"/>
              </a:ext>
            </a:extLst>
          </p:cNvPr>
          <p:cNvSpPr/>
          <p:nvPr/>
        </p:nvSpPr>
        <p:spPr>
          <a:xfrm>
            <a:off x="2324701" y="4579630"/>
            <a:ext cx="1092975" cy="27595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9" tIns="43910" rIns="87819" bIns="43910" rtlCol="0" anchor="ctr"/>
          <a:lstStyle/>
          <a:p>
            <a:pPr algn="ctr"/>
            <a:r>
              <a:rPr lang="de-CH" sz="1152" b="1">
                <a:solidFill>
                  <a:schemeClr val="accent1"/>
                </a:solidFill>
              </a:rPr>
              <a:t>USER</a:t>
            </a:r>
            <a:endParaRPr lang="en-US" sz="1152" b="1">
              <a:solidFill>
                <a:schemeClr val="accen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2FF7E3-8134-7163-60B5-B6201AA990A1}"/>
              </a:ext>
            </a:extLst>
          </p:cNvPr>
          <p:cNvGrpSpPr/>
          <p:nvPr/>
        </p:nvGrpSpPr>
        <p:grpSpPr>
          <a:xfrm>
            <a:off x="2391118" y="2043415"/>
            <a:ext cx="960143" cy="733337"/>
            <a:chOff x="4208769" y="-1552575"/>
            <a:chExt cx="999732" cy="76357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E08D2C0-4DB5-7125-B327-885E579BF875}"/>
                </a:ext>
              </a:extLst>
            </p:cNvPr>
            <p:cNvSpPr/>
            <p:nvPr/>
          </p:nvSpPr>
          <p:spPr>
            <a:xfrm>
              <a:off x="4208769" y="-1552575"/>
              <a:ext cx="999732" cy="763575"/>
            </a:xfrm>
            <a:prstGeom prst="roundRect">
              <a:avLst>
                <a:gd name="adj" fmla="val 6277"/>
              </a:avLst>
            </a:prstGeom>
            <a:solidFill>
              <a:schemeClr val="accent2"/>
            </a:solidFill>
            <a:ln w="12197" cap="flat" cmpd="sng" algn="ctr">
              <a:solidFill>
                <a:srgbClr val="B59C6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C8C122-1A5D-B33D-8850-B1418CC815FB}"/>
                </a:ext>
              </a:extLst>
            </p:cNvPr>
            <p:cNvSpPr/>
            <p:nvPr/>
          </p:nvSpPr>
          <p:spPr>
            <a:xfrm>
              <a:off x="4337907" y="-1422714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197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152">
                  <a:solidFill>
                    <a:schemeClr val="tx1"/>
                  </a:solidFill>
                </a:rPr>
                <a:t>Roster</a:t>
              </a:r>
              <a:endParaRPr lang="en-US" sz="1152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5B7B1E-B2BC-1DAF-A7F0-C5876A492F85}"/>
              </a:ext>
            </a:extLst>
          </p:cNvPr>
          <p:cNvGrpSpPr/>
          <p:nvPr/>
        </p:nvGrpSpPr>
        <p:grpSpPr>
          <a:xfrm>
            <a:off x="4060887" y="2043415"/>
            <a:ext cx="960143" cy="733337"/>
            <a:chOff x="5259694" y="-1552575"/>
            <a:chExt cx="999732" cy="76357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3CA6845-61A1-ACA3-183F-6092E2E02B2B}"/>
                </a:ext>
              </a:extLst>
            </p:cNvPr>
            <p:cNvSpPr/>
            <p:nvPr/>
          </p:nvSpPr>
          <p:spPr>
            <a:xfrm>
              <a:off x="5259694" y="-1552575"/>
              <a:ext cx="999732" cy="763575"/>
            </a:xfrm>
            <a:prstGeom prst="roundRect">
              <a:avLst>
                <a:gd name="adj" fmla="val 6277"/>
              </a:avLst>
            </a:prstGeom>
            <a:solidFill>
              <a:srgbClr val="F8CCCC"/>
            </a:solidFill>
            <a:ln w="12197" cap="flat" cmpd="sng" algn="ctr">
              <a:solidFill>
                <a:srgbClr val="E64848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6D706B6-8266-66E3-7F95-D4E251C3655A}"/>
                </a:ext>
              </a:extLst>
            </p:cNvPr>
            <p:cNvSpPr/>
            <p:nvPr/>
          </p:nvSpPr>
          <p:spPr>
            <a:xfrm>
              <a:off x="5388831" y="-1422714"/>
              <a:ext cx="741458" cy="503853"/>
            </a:xfrm>
            <a:prstGeom prst="roundRect">
              <a:avLst/>
            </a:prstGeom>
            <a:solidFill>
              <a:srgbClr val="D9D9D9"/>
            </a:solidFill>
            <a:ln w="12197" cap="flat" cmpd="sng" algn="ctr">
              <a:solidFill>
                <a:srgbClr val="A0A0A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CH" sz="1152">
                  <a:solidFill>
                    <a:schemeClr val="tx1"/>
                  </a:solidFill>
                </a:rPr>
                <a:t>Executor Pool</a:t>
              </a:r>
              <a:endParaRPr lang="en-US" sz="1152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D5A2390-32F3-4817-C679-2CD6D2245C49}"/>
              </a:ext>
            </a:extLst>
          </p:cNvPr>
          <p:cNvGrpSpPr/>
          <p:nvPr/>
        </p:nvGrpSpPr>
        <p:grpSpPr>
          <a:xfrm>
            <a:off x="597325" y="1964937"/>
            <a:ext cx="1084166" cy="858056"/>
            <a:chOff x="2203093" y="1335623"/>
            <a:chExt cx="1128869" cy="89343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D475A29-63E9-7FCA-B1A6-ADD889CE3CD4}"/>
                </a:ext>
              </a:extLst>
            </p:cNvPr>
            <p:cNvGrpSpPr/>
            <p:nvPr/>
          </p:nvGrpSpPr>
          <p:grpSpPr>
            <a:xfrm>
              <a:off x="2203093" y="1335623"/>
              <a:ext cx="999732" cy="763575"/>
              <a:chOff x="6310619" y="-1552575"/>
              <a:chExt cx="999732" cy="763575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0ECEFB8-8F9A-AFF6-5562-61961FCA8658}"/>
                  </a:ext>
                </a:extLst>
              </p:cNvPr>
              <p:cNvSpPr/>
              <p:nvPr/>
            </p:nvSpPr>
            <p:spPr>
              <a:xfrm>
                <a:off x="6310619" y="-1552575"/>
                <a:ext cx="999732" cy="763575"/>
              </a:xfrm>
              <a:prstGeom prst="roundRect">
                <a:avLst>
                  <a:gd name="adj" fmla="val 6277"/>
                </a:avLst>
              </a:prstGeom>
              <a:solidFill>
                <a:srgbClr val="FFFBD1"/>
              </a:solidFill>
              <a:ln w="12197" cap="flat" cmpd="sng" algn="ctr">
                <a:solidFill>
                  <a:srgbClr val="FFEB2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819" tIns="43910" rIns="87819" bIns="4391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40981FE-B2DA-4BBC-E4B5-DA90667D6788}"/>
                  </a:ext>
                </a:extLst>
              </p:cNvPr>
              <p:cNvSpPr/>
              <p:nvPr/>
            </p:nvSpPr>
            <p:spPr>
              <a:xfrm>
                <a:off x="6439756" y="-1422714"/>
                <a:ext cx="741458" cy="503853"/>
              </a:xfrm>
              <a:prstGeom prst="roundRect">
                <a:avLst/>
              </a:prstGeom>
              <a:solidFill>
                <a:srgbClr val="D9D9D9"/>
              </a:solidFill>
              <a:ln w="12197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CH" sz="1152">
                    <a:solidFill>
                      <a:schemeClr val="tx1"/>
                    </a:solidFill>
                  </a:rPr>
                  <a:t>Executor - Calculator</a:t>
                </a:r>
                <a:endParaRPr lang="en-US" sz="1152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3561DF2-EF13-E5B7-FE68-891C64306B0D}"/>
                </a:ext>
              </a:extLst>
            </p:cNvPr>
            <p:cNvGrpSpPr/>
            <p:nvPr/>
          </p:nvGrpSpPr>
          <p:grpSpPr>
            <a:xfrm>
              <a:off x="2332230" y="1465484"/>
              <a:ext cx="999732" cy="763575"/>
              <a:chOff x="7361546" y="-1552575"/>
              <a:chExt cx="999732" cy="763575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E4394CA7-92CF-C68B-1AE2-F37B29925796}"/>
                  </a:ext>
                </a:extLst>
              </p:cNvPr>
              <p:cNvSpPr/>
              <p:nvPr/>
            </p:nvSpPr>
            <p:spPr>
              <a:xfrm>
                <a:off x="7361546" y="-1552575"/>
                <a:ext cx="999732" cy="763575"/>
              </a:xfrm>
              <a:prstGeom prst="roundRect">
                <a:avLst>
                  <a:gd name="adj" fmla="val 6277"/>
                </a:avLst>
              </a:prstGeom>
              <a:solidFill>
                <a:srgbClr val="FFFBD1"/>
              </a:solidFill>
              <a:ln w="12197" cap="flat" cmpd="sng" algn="ctr">
                <a:solidFill>
                  <a:srgbClr val="FFE81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819" tIns="43910" rIns="87819" bIns="4391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B5E2711-B536-CB65-404E-06EFB44F3556}"/>
                  </a:ext>
                </a:extLst>
              </p:cNvPr>
              <p:cNvSpPr/>
              <p:nvPr/>
            </p:nvSpPr>
            <p:spPr>
              <a:xfrm>
                <a:off x="7490682" y="-1422714"/>
                <a:ext cx="741458" cy="503853"/>
              </a:xfrm>
              <a:prstGeom prst="roundRect">
                <a:avLst/>
              </a:prstGeom>
              <a:solidFill>
                <a:srgbClr val="D9D9D9"/>
              </a:solidFill>
              <a:ln w="12197" cap="flat" cmpd="sng" algn="ctr">
                <a:solidFill>
                  <a:srgbClr val="A0A0A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CH" sz="1152">
                    <a:solidFill>
                      <a:schemeClr val="tx1"/>
                    </a:solidFill>
                  </a:rPr>
                  <a:t>Executor - ChatGPT</a:t>
                </a:r>
                <a:endParaRPr lang="en-US" sz="1152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0543E7C-7686-BE77-BDCE-D36C6DBF897B}"/>
              </a:ext>
            </a:extLst>
          </p:cNvPr>
          <p:cNvGrpSpPr/>
          <p:nvPr/>
        </p:nvGrpSpPr>
        <p:grpSpPr>
          <a:xfrm>
            <a:off x="358775" y="1049992"/>
            <a:ext cx="5051425" cy="482081"/>
            <a:chOff x="358775" y="1049992"/>
            <a:chExt cx="5203825" cy="48208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15A1D73-34B7-6D30-06EF-2680A2902F9F}"/>
                </a:ext>
              </a:extLst>
            </p:cNvPr>
            <p:cNvSpPr/>
            <p:nvPr/>
          </p:nvSpPr>
          <p:spPr>
            <a:xfrm>
              <a:off x="358775" y="1049992"/>
              <a:ext cx="5203825" cy="48208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600" b="1">
                  <a:solidFill>
                    <a:schemeClr val="accent1"/>
                  </a:solidFill>
                </a:rPr>
                <a:t>Graphical Illustration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2FC0B42-B761-D034-EFD0-0D93A3EA3647}"/>
                </a:ext>
              </a:extLst>
            </p:cNvPr>
            <p:cNvCxnSpPr/>
            <p:nvPr/>
          </p:nvCxnSpPr>
          <p:spPr>
            <a:xfrm>
              <a:off x="358775" y="1506275"/>
              <a:ext cx="52038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09B88BB-9120-FD63-EE69-FA779F69740B}"/>
              </a:ext>
            </a:extLst>
          </p:cNvPr>
          <p:cNvGrpSpPr/>
          <p:nvPr/>
        </p:nvGrpSpPr>
        <p:grpSpPr>
          <a:xfrm>
            <a:off x="5549900" y="1049992"/>
            <a:ext cx="3235326" cy="482081"/>
            <a:chOff x="5803900" y="1049992"/>
            <a:chExt cx="2981326" cy="48208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4BEA12D-CA28-2DE1-CDA9-1EDD337BE58B}"/>
                </a:ext>
              </a:extLst>
            </p:cNvPr>
            <p:cNvSpPr/>
            <p:nvPr/>
          </p:nvSpPr>
          <p:spPr>
            <a:xfrm>
              <a:off x="5803900" y="1049992"/>
              <a:ext cx="2981326" cy="48208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600" b="1">
                  <a:solidFill>
                    <a:schemeClr val="accent1"/>
                  </a:solidFill>
                </a:rPr>
                <a:t>Explanation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403222-1F90-06BB-5557-4D652E14A44B}"/>
                </a:ext>
              </a:extLst>
            </p:cNvPr>
            <p:cNvCxnSpPr/>
            <p:nvPr/>
          </p:nvCxnSpPr>
          <p:spPr>
            <a:xfrm>
              <a:off x="5803900" y="1506275"/>
              <a:ext cx="29813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61E33-3E0C-4618-A7F4-2567846F3B34}"/>
              </a:ext>
            </a:extLst>
          </p:cNvPr>
          <p:cNvGrpSpPr/>
          <p:nvPr/>
        </p:nvGrpSpPr>
        <p:grpSpPr>
          <a:xfrm>
            <a:off x="3351261" y="2099286"/>
            <a:ext cx="5421264" cy="976344"/>
            <a:chOff x="3351261" y="2099286"/>
            <a:chExt cx="5421264" cy="97634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F814B9-FF93-3273-51BA-6494F8A53D7E}"/>
                </a:ext>
              </a:extLst>
            </p:cNvPr>
            <p:cNvSpPr/>
            <p:nvPr/>
          </p:nvSpPr>
          <p:spPr>
            <a:xfrm>
              <a:off x="3635613" y="2099286"/>
              <a:ext cx="190532" cy="190532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056"/>
                <a:t>4</a:t>
              </a:r>
              <a:endParaRPr lang="en-US" sz="1056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CB36A4-8BA1-3109-D733-09714E66B776}"/>
                </a:ext>
              </a:extLst>
            </p:cNvPr>
            <p:cNvSpPr/>
            <p:nvPr/>
          </p:nvSpPr>
          <p:spPr>
            <a:xfrm>
              <a:off x="6045200" y="2675520"/>
              <a:ext cx="2727325" cy="40011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sz="1300">
                  <a:solidFill>
                    <a:srgbClr val="4D4D4D"/>
                  </a:solidFill>
                </a:rPr>
                <a:t>Pool returns to Roster a list of executors with the right type 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CFBC994-22D4-46D7-249C-9D6687A3927E}"/>
                </a:ext>
              </a:extLst>
            </p:cNvPr>
            <p:cNvSpPr/>
            <p:nvPr/>
          </p:nvSpPr>
          <p:spPr>
            <a:xfrm>
              <a:off x="5648245" y="2721581"/>
              <a:ext cx="257100" cy="257100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200"/>
                <a:t>4</a:t>
              </a:r>
              <a:endParaRPr lang="en-US" sz="120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B02F371-3A12-8F21-B21D-A9BAE0B388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1261" y="2345689"/>
              <a:ext cx="709627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426067-40F8-CCBA-A1DF-372918DC5641}"/>
              </a:ext>
            </a:extLst>
          </p:cNvPr>
          <p:cNvGrpSpPr/>
          <p:nvPr/>
        </p:nvGrpSpPr>
        <p:grpSpPr>
          <a:xfrm>
            <a:off x="3343166" y="2213451"/>
            <a:ext cx="5428456" cy="496427"/>
            <a:chOff x="3351258" y="2213451"/>
            <a:chExt cx="5428456" cy="49642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61DED74-A6FD-D76D-B99B-D0CEE3A02720}"/>
                </a:ext>
              </a:extLst>
            </p:cNvPr>
            <p:cNvSpPr/>
            <p:nvPr/>
          </p:nvSpPr>
          <p:spPr>
            <a:xfrm>
              <a:off x="3635613" y="2519346"/>
              <a:ext cx="190532" cy="190532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056"/>
                <a:t>3</a:t>
              </a:r>
              <a:endParaRPr lang="en-US" sz="1056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B45EB55-2ABB-971B-7997-C8DCC8CEB51D}"/>
                </a:ext>
              </a:extLst>
            </p:cNvPr>
            <p:cNvSpPr/>
            <p:nvPr/>
          </p:nvSpPr>
          <p:spPr>
            <a:xfrm>
              <a:off x="6052389" y="2213451"/>
              <a:ext cx="2727325" cy="40011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sz="1300">
                  <a:solidFill>
                    <a:srgbClr val="4D4D4D"/>
                  </a:solidFill>
                </a:rPr>
                <a:t>Roster sends request to Pool with the Task Type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E8BC72E-F47D-B753-2A6E-7DE05694A424}"/>
                </a:ext>
              </a:extLst>
            </p:cNvPr>
            <p:cNvSpPr/>
            <p:nvPr/>
          </p:nvSpPr>
          <p:spPr>
            <a:xfrm>
              <a:off x="5655434" y="2257247"/>
              <a:ext cx="257100" cy="257100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200"/>
                <a:t>3</a:t>
              </a:r>
              <a:endParaRPr lang="en-US" sz="120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7D7C2FE-121D-C825-157E-4C96267E054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351258" y="2474478"/>
              <a:ext cx="709627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CCC9A9-E98D-CFCC-5EDA-E930FFDDE0E6}"/>
              </a:ext>
            </a:extLst>
          </p:cNvPr>
          <p:cNvGrpSpPr/>
          <p:nvPr/>
        </p:nvGrpSpPr>
        <p:grpSpPr>
          <a:xfrm>
            <a:off x="1681491" y="2188062"/>
            <a:ext cx="7091034" cy="1319644"/>
            <a:chOff x="1681491" y="2188062"/>
            <a:chExt cx="7091034" cy="1319644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CD4CC03-F352-BA56-1190-475289004079}"/>
                </a:ext>
              </a:extLst>
            </p:cNvPr>
            <p:cNvSpPr/>
            <p:nvPr/>
          </p:nvSpPr>
          <p:spPr>
            <a:xfrm>
              <a:off x="2036304" y="2188062"/>
              <a:ext cx="190532" cy="190532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056"/>
                <a:t>5</a:t>
              </a:r>
              <a:endParaRPr lang="en-US" sz="1056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7D229E2-A7BB-D314-A6F1-420AA5D84D88}"/>
                </a:ext>
              </a:extLst>
            </p:cNvPr>
            <p:cNvSpPr/>
            <p:nvPr/>
          </p:nvSpPr>
          <p:spPr>
            <a:xfrm>
              <a:off x="6045200" y="3147706"/>
              <a:ext cx="2727325" cy="360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300">
                  <a:solidFill>
                    <a:srgbClr val="4D4D4D"/>
                  </a:solidFill>
                </a:rPr>
                <a:t>Roster sends task location (i.e., URI) to the Executor, starting execution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9364122-F9F7-375E-EDB5-47EB0D6927F7}"/>
                </a:ext>
              </a:extLst>
            </p:cNvPr>
            <p:cNvSpPr/>
            <p:nvPr/>
          </p:nvSpPr>
          <p:spPr>
            <a:xfrm>
              <a:off x="5648245" y="3193769"/>
              <a:ext cx="257100" cy="257100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200"/>
                <a:t>5</a:t>
              </a:r>
              <a:endParaRPr lang="en-US" sz="120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994A21F-4671-0709-1F4A-2344EC8FEBC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681491" y="2408048"/>
              <a:ext cx="709627" cy="2036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177506-82F6-E60C-2E2A-A74F7B07FB84}"/>
              </a:ext>
            </a:extLst>
          </p:cNvPr>
          <p:cNvGrpSpPr/>
          <p:nvPr/>
        </p:nvGrpSpPr>
        <p:grpSpPr>
          <a:xfrm>
            <a:off x="2935584" y="1564477"/>
            <a:ext cx="5836941" cy="2613560"/>
            <a:chOff x="2935584" y="1564477"/>
            <a:chExt cx="5836941" cy="261356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3B4F8D-B5B7-0CEE-494D-B6EB4CD6756D}"/>
                </a:ext>
              </a:extLst>
            </p:cNvPr>
            <p:cNvSpPr/>
            <p:nvPr/>
          </p:nvSpPr>
          <p:spPr>
            <a:xfrm>
              <a:off x="3026895" y="3948126"/>
              <a:ext cx="190532" cy="190532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056"/>
                <a:t>1</a:t>
              </a:r>
              <a:endParaRPr lang="en-US" sz="1056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645405-6C5F-97D3-BA65-15723DA6D171}"/>
                </a:ext>
              </a:extLst>
            </p:cNvPr>
            <p:cNvGrpSpPr/>
            <p:nvPr/>
          </p:nvGrpSpPr>
          <p:grpSpPr>
            <a:xfrm>
              <a:off x="5648245" y="1564477"/>
              <a:ext cx="3124280" cy="257100"/>
              <a:chOff x="5648245" y="1564477"/>
              <a:chExt cx="3124280" cy="25710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8E5DE87-9E5F-82E1-DB68-2F497B7F0CEC}"/>
                  </a:ext>
                </a:extLst>
              </p:cNvPr>
              <p:cNvSpPr/>
              <p:nvPr/>
            </p:nvSpPr>
            <p:spPr>
              <a:xfrm>
                <a:off x="5648245" y="1564477"/>
                <a:ext cx="257100" cy="257100"/>
              </a:xfrm>
              <a:prstGeom prst="ellipse">
                <a:avLst/>
              </a:prstGeom>
              <a:solidFill>
                <a:srgbClr val="64646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819" tIns="43910" rIns="87819" bIns="43910" rtlCol="0" anchor="ctr"/>
              <a:lstStyle/>
              <a:p>
                <a:pPr algn="ctr"/>
                <a:r>
                  <a:rPr lang="de-CH" sz="1200"/>
                  <a:t>1</a:t>
                </a:r>
                <a:endParaRPr lang="en-US" sz="120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5A1DEB6-2A68-AC0C-9528-D23F09F889CA}"/>
                  </a:ext>
                </a:extLst>
              </p:cNvPr>
              <p:cNvSpPr/>
              <p:nvPr/>
            </p:nvSpPr>
            <p:spPr>
              <a:xfrm>
                <a:off x="6045200" y="1596162"/>
                <a:ext cx="2727325" cy="2160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300">
                    <a:solidFill>
                      <a:srgbClr val="4D4D4D"/>
                    </a:solidFill>
                  </a:rPr>
                  <a:t>User adds a task to the task list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E5FD25E-9764-7558-F29D-BE02B9CAA4A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775561" y="4018015"/>
              <a:ext cx="320045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07D1D-0CDD-923E-549E-EC189C8F39E5}"/>
              </a:ext>
            </a:extLst>
          </p:cNvPr>
          <p:cNvGrpSpPr/>
          <p:nvPr/>
        </p:nvGrpSpPr>
        <p:grpSpPr>
          <a:xfrm>
            <a:off x="2871189" y="1889297"/>
            <a:ext cx="5901336" cy="1221429"/>
            <a:chOff x="2871189" y="1889297"/>
            <a:chExt cx="5901336" cy="1221429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4D2A7CD-7C84-F950-F8CE-D72606FC7522}"/>
                </a:ext>
              </a:extLst>
            </p:cNvPr>
            <p:cNvSpPr/>
            <p:nvPr/>
          </p:nvSpPr>
          <p:spPr>
            <a:xfrm>
              <a:off x="2990304" y="2844279"/>
              <a:ext cx="190532" cy="190532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056"/>
                <a:t>2</a:t>
              </a:r>
              <a:endParaRPr lang="en-US" sz="1056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687FF57-3973-354C-1CC8-89201AEE05B0}"/>
                </a:ext>
              </a:extLst>
            </p:cNvPr>
            <p:cNvSpPr/>
            <p:nvPr/>
          </p:nvSpPr>
          <p:spPr>
            <a:xfrm>
              <a:off x="6045200" y="1906604"/>
              <a:ext cx="2727325" cy="216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300">
                  <a:solidFill>
                    <a:srgbClr val="4D4D4D"/>
                  </a:solidFill>
                </a:rPr>
                <a:t>Task List sends added task to Roster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3E35804-65FE-756B-413F-67CA156043B4}"/>
                </a:ext>
              </a:extLst>
            </p:cNvPr>
            <p:cNvSpPr/>
            <p:nvPr/>
          </p:nvSpPr>
          <p:spPr>
            <a:xfrm>
              <a:off x="5648245" y="1889297"/>
              <a:ext cx="257100" cy="257100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200"/>
                <a:t>2</a:t>
              </a:r>
              <a:endParaRPr lang="en-US" sz="12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936DF35-33B9-1185-6553-8790E349E64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71189" y="2776752"/>
              <a:ext cx="0" cy="333974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94723910-5290-0D7C-8092-F0CD99501CE0}"/>
              </a:ext>
            </a:extLst>
          </p:cNvPr>
          <p:cNvSpPr/>
          <p:nvPr/>
        </p:nvSpPr>
        <p:spPr>
          <a:xfrm>
            <a:off x="3754422" y="3914367"/>
            <a:ext cx="1647753" cy="52734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bg2"/>
                </a:solidFill>
              </a:rPr>
              <a:t>Communication over HTTPS / JSON requests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1C05A76-9790-6664-456F-77B5C5C397A7}"/>
              </a:ext>
            </a:extLst>
          </p:cNvPr>
          <p:cNvSpPr/>
          <p:nvPr/>
        </p:nvSpPr>
        <p:spPr>
          <a:xfrm>
            <a:off x="4222750" y="1604970"/>
            <a:ext cx="1187450" cy="212422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tx1"/>
                </a:solidFill>
              </a:rPr>
              <a:t>No databases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C68E23-D898-C93E-6E32-6C7FA6A55B80}"/>
              </a:ext>
            </a:extLst>
          </p:cNvPr>
          <p:cNvGrpSpPr/>
          <p:nvPr/>
        </p:nvGrpSpPr>
        <p:grpSpPr>
          <a:xfrm>
            <a:off x="2523927" y="3857992"/>
            <a:ext cx="6262975" cy="809835"/>
            <a:chOff x="2523927" y="3857992"/>
            <a:chExt cx="6262975" cy="809835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8439792-9FF6-73AF-7DB2-1288A3B1E509}"/>
                </a:ext>
              </a:extLst>
            </p:cNvPr>
            <p:cNvSpPr/>
            <p:nvPr/>
          </p:nvSpPr>
          <p:spPr>
            <a:xfrm>
              <a:off x="2523927" y="3936990"/>
              <a:ext cx="190532" cy="190532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050"/>
                <a:t>8</a:t>
              </a:r>
              <a:endParaRPr lang="en-US" sz="1056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2FB0BA9-F256-68A2-080D-80C0817C9EA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46772" y="4018015"/>
              <a:ext cx="320045" cy="0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93">
              <a:extLst>
                <a:ext uri="{FF2B5EF4-FFF2-40B4-BE49-F238E27FC236}">
                  <a16:creationId xmlns:a16="http://schemas.microsoft.com/office/drawing/2014/main" id="{99D984EA-3ED3-C2D1-7690-13739F33781B}"/>
                </a:ext>
              </a:extLst>
            </p:cNvPr>
            <p:cNvSpPr/>
            <p:nvPr/>
          </p:nvSpPr>
          <p:spPr>
            <a:xfrm>
              <a:off x="5662622" y="4410727"/>
              <a:ext cx="257100" cy="257100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200"/>
                <a:t>8</a:t>
              </a:r>
              <a:endParaRPr lang="en-US" sz="1200"/>
            </a:p>
          </p:txBody>
        </p:sp>
        <p:sp>
          <p:nvSpPr>
            <p:cNvPr id="7" name="Rectangle 94">
              <a:extLst>
                <a:ext uri="{FF2B5EF4-FFF2-40B4-BE49-F238E27FC236}">
                  <a16:creationId xmlns:a16="http://schemas.microsoft.com/office/drawing/2014/main" id="{5327CA33-FF4D-E968-5AC9-F2964FCA834F}"/>
                </a:ext>
              </a:extLst>
            </p:cNvPr>
            <p:cNvSpPr/>
            <p:nvPr/>
          </p:nvSpPr>
          <p:spPr>
            <a:xfrm>
              <a:off x="6059577" y="4419830"/>
              <a:ext cx="2727325" cy="216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300">
                  <a:solidFill>
                    <a:srgbClr val="4D4D4D"/>
                  </a:solidFill>
                </a:rPr>
                <a:t>User can view the task output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8E501C-2D27-AD15-23DF-CDE35846CA47}"/>
              </a:ext>
            </a:extLst>
          </p:cNvPr>
          <p:cNvGrpSpPr/>
          <p:nvPr/>
        </p:nvGrpSpPr>
        <p:grpSpPr>
          <a:xfrm>
            <a:off x="1707824" y="2780453"/>
            <a:ext cx="7064701" cy="1567301"/>
            <a:chOff x="1707824" y="2780453"/>
            <a:chExt cx="7064701" cy="1567301"/>
          </a:xfrm>
        </p:grpSpPr>
        <p:sp>
          <p:nvSpPr>
            <p:cNvPr id="8" name="Oval 65">
              <a:extLst>
                <a:ext uri="{FF2B5EF4-FFF2-40B4-BE49-F238E27FC236}">
                  <a16:creationId xmlns:a16="http://schemas.microsoft.com/office/drawing/2014/main" id="{B0EA6B10-A2F8-66EE-A554-D67DAA65981A}"/>
                </a:ext>
              </a:extLst>
            </p:cNvPr>
            <p:cNvSpPr/>
            <p:nvPr/>
          </p:nvSpPr>
          <p:spPr>
            <a:xfrm>
              <a:off x="1940765" y="2780453"/>
              <a:ext cx="190532" cy="190532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056"/>
                <a:t>7</a:t>
              </a:r>
              <a:endParaRPr lang="en-US" sz="1056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B8632-7798-9EEB-C379-B4A2060CEDC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707824" y="2839848"/>
              <a:ext cx="610504" cy="426639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3959D28-0A3B-DB95-EB15-9BC47868EBCD}"/>
                </a:ext>
              </a:extLst>
            </p:cNvPr>
            <p:cNvSpPr/>
            <p:nvPr/>
          </p:nvSpPr>
          <p:spPr>
            <a:xfrm>
              <a:off x="5648245" y="4034571"/>
              <a:ext cx="257100" cy="257100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200"/>
                <a:t>7</a:t>
              </a:r>
              <a:endParaRPr lang="en-US" sz="120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0485FA9-0091-E3FD-7097-DD55C6303540}"/>
                </a:ext>
              </a:extLst>
            </p:cNvPr>
            <p:cNvSpPr/>
            <p:nvPr/>
          </p:nvSpPr>
          <p:spPr>
            <a:xfrm>
              <a:off x="6045200" y="3987754"/>
              <a:ext cx="2727325" cy="360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300">
                  <a:solidFill>
                    <a:srgbClr val="4D4D4D"/>
                  </a:solidFill>
                </a:rPr>
                <a:t>Executor executes task and updates task output &amp; status in Task list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A6672A-4EEF-7CDE-60C2-7741DD35A83D}"/>
              </a:ext>
            </a:extLst>
          </p:cNvPr>
          <p:cNvGrpSpPr/>
          <p:nvPr/>
        </p:nvGrpSpPr>
        <p:grpSpPr>
          <a:xfrm>
            <a:off x="1624620" y="2986128"/>
            <a:ext cx="7147905" cy="880082"/>
            <a:chOff x="1624620" y="2986128"/>
            <a:chExt cx="7147905" cy="88008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8879696-4211-FDBB-07E6-5BAD0E87DB5C}"/>
                </a:ext>
              </a:extLst>
            </p:cNvPr>
            <p:cNvSpPr/>
            <p:nvPr/>
          </p:nvSpPr>
          <p:spPr>
            <a:xfrm>
              <a:off x="6045200" y="3629660"/>
              <a:ext cx="2727325" cy="216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300">
                  <a:solidFill>
                    <a:srgbClr val="4D4D4D"/>
                  </a:solidFill>
                </a:rPr>
                <a:t>Executor reads user input for task from Task List</a:t>
              </a:r>
              <a:endParaRPr lang="de-DE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4B27446-7DA7-E168-95D0-B52E83EAC4AB}"/>
                </a:ext>
              </a:extLst>
            </p:cNvPr>
            <p:cNvSpPr/>
            <p:nvPr/>
          </p:nvSpPr>
          <p:spPr>
            <a:xfrm>
              <a:off x="5648245" y="3609110"/>
              <a:ext cx="257100" cy="257100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200"/>
                <a:t>6</a:t>
              </a:r>
              <a:endParaRPr lang="en-US" sz="1200"/>
            </a:p>
          </p:txBody>
        </p:sp>
        <p:cxnSp>
          <p:nvCxnSpPr>
            <p:cNvPr id="3" name="Straight Arrow Connector 52">
              <a:extLst>
                <a:ext uri="{FF2B5EF4-FFF2-40B4-BE49-F238E27FC236}">
                  <a16:creationId xmlns:a16="http://schemas.microsoft.com/office/drawing/2014/main" id="{50181B33-8BA3-27E3-2055-D66219520C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4620" y="2986128"/>
              <a:ext cx="633137" cy="453975"/>
            </a:xfrm>
            <a:prstGeom prst="straightConnector1">
              <a:avLst/>
            </a:prstGeom>
            <a:ln w="6099" cap="flat" cmpd="sng" algn="ctr">
              <a:solidFill>
                <a:srgbClr val="646464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B42BFFD-28B7-49BC-8737-19DAD25CB801}"/>
                </a:ext>
              </a:extLst>
            </p:cNvPr>
            <p:cNvSpPr/>
            <p:nvPr/>
          </p:nvSpPr>
          <p:spPr>
            <a:xfrm>
              <a:off x="1751143" y="3264848"/>
              <a:ext cx="190532" cy="190532"/>
            </a:xfrm>
            <a:prstGeom prst="ellipse">
              <a:avLst/>
            </a:prstGeom>
            <a:solidFill>
              <a:srgbClr val="64646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819" tIns="43910" rIns="87819" bIns="43910" rtlCol="0" anchor="ctr"/>
            <a:lstStyle/>
            <a:p>
              <a:pPr algn="ctr"/>
              <a:r>
                <a:rPr lang="de-CH" sz="1056"/>
                <a:t>6</a:t>
              </a:r>
              <a:endParaRPr lang="en-US" sz="1056"/>
            </a:p>
          </p:txBody>
        </p:sp>
      </p:grpSp>
    </p:spTree>
    <p:extLst>
      <p:ext uri="{BB962C8B-B14F-4D97-AF65-F5344CB8AC3E}">
        <p14:creationId xmlns:p14="http://schemas.microsoft.com/office/powerpoint/2010/main" val="33381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UNISG PPT">
  <a:themeElements>
    <a:clrScheme name="uni stgallen Colors">
      <a:dk1>
        <a:sysClr val="windowText" lastClr="000000"/>
      </a:dk1>
      <a:lt1>
        <a:sysClr val="window" lastClr="FFFFFF"/>
      </a:lt1>
      <a:dk2>
        <a:srgbClr val="0A5F2D"/>
      </a:dk2>
      <a:lt2>
        <a:srgbClr val="FFFFFF"/>
      </a:lt2>
      <a:accent1>
        <a:srgbClr val="00802F"/>
      </a:accent1>
      <a:accent2>
        <a:srgbClr val="E1D7C3"/>
      </a:accent2>
      <a:accent3>
        <a:srgbClr val="EB6969"/>
      </a:accent3>
      <a:accent4>
        <a:srgbClr val="73A5AF"/>
      </a:accent4>
      <a:accent5>
        <a:srgbClr val="FFF04B"/>
      </a:accent5>
      <a:accent6>
        <a:srgbClr val="0A5F2D"/>
      </a:accent6>
      <a:hlink>
        <a:srgbClr val="00802F"/>
      </a:hlink>
      <a:folHlink>
        <a:srgbClr val="0A5F2D"/>
      </a:folHlink>
    </a:clrScheme>
    <a:fontScheme name="uni stgallen Font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- University of St.Gallen" id="{BCD37EEA-A45F-8248-8092-2553C39CD497}" vid="{CB18BB48-1A1A-1044-9DFC-E456188CB6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1870F55-7693-4BED-BB93-08298D6C04B0}">
  <we:reference id="94886107-76f9-4f92-aa81-ee726374f3e7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C2EED3AEDAB24AB48AF05A7A255DF4" ma:contentTypeVersion="13" ma:contentTypeDescription="Create a new document." ma:contentTypeScope="" ma:versionID="cfe9bdcf90224e69cb17065d40e95b0c">
  <xsd:schema xmlns:xsd="http://www.w3.org/2001/XMLSchema" xmlns:xs="http://www.w3.org/2001/XMLSchema" xmlns:p="http://schemas.microsoft.com/office/2006/metadata/properties" xmlns:ns2="07c8a24f-8b40-44ca-950f-ae5db2c4fa23" xmlns:ns3="71d337dc-809a-4269-a690-d6cd31b4acd0" targetNamespace="http://schemas.microsoft.com/office/2006/metadata/properties" ma:root="true" ma:fieldsID="c87233f4db08566b7dab3c3efd890338" ns2:_="" ns3:_="">
    <xsd:import namespace="07c8a24f-8b40-44ca-950f-ae5db2c4fa23"/>
    <xsd:import namespace="71d337dc-809a-4269-a690-d6cd31b4ac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8a24f-8b40-44ca-950f-ae5db2c4fa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d337dc-809a-4269-a690-d6cd31b4acd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14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TemplateConfiguration><![CDATA[{"elementsMetadata":[{"elementConfiguration":{"binding":"{{FormatDateTime(Form.Date,Translate(\"DateFormat\"),DocumentLanguage)}}","disableUpdates":false,"type":"text"},"type":"shape","id":"2670855d-7d16-4563-ba4d-ffddf95873a4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92085b67-4d25-4e3b-b499-21b485904de3"},{"elementConfiguration":{"binding":"{{Form.Footer}}","disableUpdates":false,"type":"text"},"type":"shape","id":"717b1a50-8044-4c4f-bcfe-bf14133eefec"},{"elementConfiguration":{"binding":"{{UserProfile.Department.DepartmentName}}","visibility":"{{IfElse(Form.FooterLogo, VisibilityType.Hidden,VisibilityType.Visible)}}","disableUpdates":false,"type":"text"},"type":"shape","id":"b8fee4cb-bf04-4c00-a543-551aae831616"},{"elementConfiguration":{"width":"{{UserProfile.Department.REFDepartmentLogo.WidthPNGPPT}}","height":"{{UserProfile.Department.REFDepartmentLogo.HeightPNGPPT}}","image":"{{UserProfile.Department.REFDepartmentLogo.ImagePNG}}","disableUpdates":false,"type":"image"},"type":"shape","id":"ed29f3a9-f196-4536-a60c-0b9b1db6abd3"},{"elementConfiguration":{"binding":"{{UserProfile.Department.DepartmentName}} \n{{UserProfile.Department.DepartmentStreet}} {{UserProfile.Department.DepartmentStreetNumber}} \n{{UserProfile.Department.DepartmentPOBox}} {{UserProfile.Department.DepartmentCity}} \n{{UserProfile.Department.DepartmentCountry}} \n{{UserProfile.Department.DepartmentWebsite}}","disableUpdates":false,"type":"text"},"type":"shape","id":"dd8c6e3a-82b3-45c7-bb9f-77a6d1f558e0"},{"elementConfiguration":{"width":"{{UserProfile.Department.REFDepartmentLogo.WidthPNGPPT}}","height":"{{UserProfile.Department.REFDepartmentLogo.HeightPNGPPT}}","image":"{{UserProfile.Department.REFDepartmentLogo.ImagePNG}}","disableUpdates":false,"type":"image"},"type":"shape","id":"60decd77-64bd-4728-8e67-94f71ea766de"},{"elementConfiguration":{"binding":"{{FormatDateTime(Form.Date,Translate(\"DateFormat\"),DocumentLanguage)}}","disableUpdates":false,"type":"text"},"type":"shape","id":"998101ba-23e1-42ef-b9b8-eabf8c3fb3a9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4353aa10-fc26-4375-83bf-5d9e44226dd4"},{"elementConfiguration":{"binding":"{{Form.Footer}}","disableUpdates":false,"type":"text"},"type":"shape","id":"c87b8b26-9378-48c4-a634-e3835b39cec4"},{"elementConfiguration":{"binding":"{{UserProfile.Department.DepartmentName}}","visibility":"{{IfElse(Form.FooterLogo, VisibilityType.Hidden,VisibilityType.Visible)}}","disableUpdates":false,"type":"text"},"type":"shape","id":"9bed5199-5914-4637-8200-fa82f31aba43"},{"elementConfiguration":{"width":"{{UserProfile.Department.REFDepartmentLogo.WidthPNGPPT}}","height":"{{UserProfile.Department.REFDepartmentLogo.HeightPNGPPT}}","image":"{{UserProfile.Department.REFDepartmentLogo.ImagePNG}}","disableUpdates":false,"type":"image"},"type":"shape","id":"c0d1e0af-ade1-4c6e-95ad-8ab17ee08eee"},{"elementConfiguration":{"binding":"{{FormatDateTime(Form.Date,Translate(\"DateFormat\"),DocumentLanguage)}}","disableUpdates":false,"type":"text"},"type":"shape","id":"125fba88-dc92-4d42-89db-9a3c8a56a512"},{"elementConfiguration":{"width":"{{UserProfile.Department.REFDepartmentLogo.WidthPNGPPT}}","height":"{{UserProfile.Department.REFDepartmentLogo.HeightPNGPPT}}","image":"{{UserProfile.Department.REFDepartmentLogo.ImagePNG}}","disableUpdates":false,"type":"image"},"type":"shape","id":"2a706a25-2679-4b9f-80cb-a25bb906beb3"},{"elementConfiguration":{"binding":"{{FormatDateTime(Form.Date,Translate(\"DateFormat\"),DocumentLanguage)}}","disableUpdates":false,"type":"text"},"type":"shape","id":"ab6b267f-2d54-464e-9ae8-0c683c12b29d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3f75e124-9c90-4431-ace1-b54c7dc8f72b"},{"elementConfiguration":{"binding":"{{Form.Footer}}","disableUpdates":false,"type":"text"},"type":"shape","id":"ecff1803-155c-4fd6-a766-f61c015927b4"},{"elementConfiguration":{"binding":"{{UserProfile.Department.DepartmentName}}","visibility":"{{IfElse(Form.FooterLogo, VisibilityType.Hidden,VisibilityType.Visible)}}","disableUpdates":false,"type":"text"},"type":"shape","id":"a4917e90-2a8f-4f96-bd13-cc4f9383ac84"},{"elementConfiguration":{"binding":"{{FormatDateTime(Form.Date,Translate(\"DateFormat\"),DocumentLanguage)}}","disableUpdates":false,"type":"text"},"type":"shape","id":"1de9002d-b336-4878-947a-b0133285a718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0e4ed9f0-ae0e-4c7b-9c6a-6d6f2c75585e"},{"elementConfiguration":{"binding":"{{Form.Footer}}","disableUpdates":false,"type":"text"},"type":"shape","id":"400b3b6a-c434-4732-807e-1718a614f053"},{"elementConfiguration":{"binding":"{{UserProfile.Department.DepartmentName}}","visibility":"{{IfElse(Form.FooterLogo, VisibilityType.Hidden,VisibilityType.Visible)}}","disableUpdates":false,"type":"text"},"type":"shape","id":"8b60779a-db6f-4b6d-9dc5-f64dd6e2860d"},{"elementConfiguration":{"binding":"{{FormatDateTime(Form.Date,Translate(\"DateFormat\"),DocumentLanguage)}}","disableUpdates":false,"type":"text"},"type":"shape","id":"62fdd60b-a2b6-40ba-9246-9c1ba8b9c8d0"},{"elementConfiguration":{"binding":"{{FormatDateTime(Form.Date,Translate(\"DateFormat\"),DocumentLanguage)}}","disableUpdates":false,"type":"text"},"type":"shape","id":"d14a7a3d-8c0e-42c3-af8f-2b1159ed47d5"},{"elementConfiguration":{"binding":"{{Form.Footer}}","disableUpdates":false,"type":"text"},"type":"shape","id":"c3b84be9-0e72-4c1c-9da1-6b054c3b2ed9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e102212e-2977-4411-922d-25ee19f9a88e"},{"elementConfiguration":{"binding":"{{UserProfile.Department.DepartmentName}}","visibility":"{{IfElse(Form.FooterLogo, VisibilityType.Hidden,VisibilityType.Visible)}}","disableUpdates":false,"type":"text"},"type":"shape","id":"66bab877-0e7b-4bec-af7a-b785cef9e42e"},{"elementConfiguration":{"binding":"{{FormatDateTime(Form.Date,Translate(\"DateFormat\"),DocumentLanguage)}}","disableUpdates":false,"type":"text"},"type":"shape","id":"8ccffac5-81b5-49a3-af34-c705273d4f11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,"id":"f0058900-6578-49db-9afd-eedb22c1bb43"},{"elementConfiguration":{"binding":"{{Form.Footer}}","disableUpdates":false,"type":"text"},"type":"shape","id":"94ef05c5-c7ec-4c0f-bc9e-e856c4f70d4b"},{"elementConfiguration":{"binding":"{{UserProfile.Department.DepartmentName}}","visibility":"{{IfElse(Form.FooterLogo, VisibilityType.Hidden,VisibilityType.Visible)}}","disableUpdates":false,"type":"text"},"type":"shape","id":"f991b9ce-7ee1-4496-9655-4d8c7e20f411"}],"transformationConfigurations":[{"language":"{{UserProfile.DocumentLanguage.Language}}","disableUpdates":false,"type":"proofingLanguage"},{"propertyName":"creator","propertyValue":"{{UserProfile.FirstName}} {{UserProfile.LastName}}","disableUpdates":false,"type":"documentProperty"},{"propertyName":"title","propertyValue":"Presentation - University of St.Gallen","disableUpdates":false,"type":"documentProperty"}],"templateName":"UNISG Präsentation","templateDescription":"","enableDocumentContentUpdater":true,"version":"2.0"}]]></TemplafyTemplateConfiguration>
</file>

<file path=customXml/item1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3.xml><?xml version="1.0" encoding="utf-8"?>
<TemplafyFormConfiguration><![CDATA[{"formFields":[{"required":true,"shareValue":false,"type":"datePicker","name":"Date","label":"Datum"},{"required":false,"placeholder":"","lines":1,"shareValue":false,"type":"textBox","name":"Footer","label":"Fusszeile"},{"defaultValue":{"fixedValue":true},"shareValue":false,"type":"checkBox","name":"FooterLogo","label":"mit Logo in der Fusszeile"}],"formDataEntries":[{"name":"Date","value":"OGqGEkiM+YRMxS9OykDYUw=="},{"name":"FooterLogo","value":"iTzqZGj1P6MRGUQq8ahlhA=="}]}]]></TemplafyFormConfiguration>
</file>

<file path=customXml/item4.xml><?xml version="1.0" encoding="utf-8"?>
<TemplafySlideTemplateConfiguration><![CDATA[{"slideVersion":1,"isValidatorEnabled":false,"isLocked":false,"elementsMetadata":[{"elementConfiguration":{"width":"{{UserProfile.Department.REFDepartmentLogo.WidthPNGPPT}}","height":"{{UserProfile.Department.REFDepartmentLogo.HeightPNGPPT}}","image":"{{UserProfile.Department.REFDepartmentLogo.ImagePNG}}","disableUpdates":false,"type":"image"},"type":"shape"}],"slideId":"637750113834106457","enableDocumentContentUpdater":true,"version":"2.0"}]]></TemplafySlideTemplateConfiguratio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9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Props1.xml><?xml version="1.0" encoding="utf-8"?>
<ds:datastoreItem xmlns:ds="http://schemas.openxmlformats.org/officeDocument/2006/customXml" ds:itemID="{D56E293E-A78D-4FB6-BCC2-2A03AC2F7F83}">
  <ds:schemaRefs>
    <ds:schemaRef ds:uri="07c8a24f-8b40-44ca-950f-ae5db2c4fa23"/>
    <ds:schemaRef ds:uri="71d337dc-809a-4269-a690-d6cd31b4ac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0.xml><?xml version="1.0" encoding="utf-8"?>
<ds:datastoreItem xmlns:ds="http://schemas.openxmlformats.org/officeDocument/2006/customXml" ds:itemID="{3E9B9597-F45B-47A3-8925-B7B554E28D6D}">
  <ds:schemaRefs/>
</ds:datastoreItem>
</file>

<file path=customXml/itemProps11.xml><?xml version="1.0" encoding="utf-8"?>
<ds:datastoreItem xmlns:ds="http://schemas.openxmlformats.org/officeDocument/2006/customXml" ds:itemID="{A0BC339B-331C-4E79-B00A-F7C9194AAA52}">
  <ds:schemaRefs/>
</ds:datastoreItem>
</file>

<file path=customXml/itemProps12.xml><?xml version="1.0" encoding="utf-8"?>
<ds:datastoreItem xmlns:ds="http://schemas.openxmlformats.org/officeDocument/2006/customXml" ds:itemID="{D85DE594-04DA-4953-BA5F-E1546B54D682}">
  <ds:schemaRefs/>
</ds:datastoreItem>
</file>

<file path=customXml/itemProps13.xml><?xml version="1.0" encoding="utf-8"?>
<ds:datastoreItem xmlns:ds="http://schemas.openxmlformats.org/officeDocument/2006/customXml" ds:itemID="{193B7549-C9C9-48D1-8CB9-BC5A3B0AE181}">
  <ds:schemaRefs/>
</ds:datastoreItem>
</file>

<file path=customXml/itemProps14.xml><?xml version="1.0" encoding="utf-8"?>
<ds:datastoreItem xmlns:ds="http://schemas.openxmlformats.org/officeDocument/2006/customXml" ds:itemID="{5F03FC5C-1865-429D-8105-EC57352CF2FB}">
  <ds:schemaRefs/>
</ds:datastoreItem>
</file>

<file path=customXml/itemProps15.xml><?xml version="1.0" encoding="utf-8"?>
<ds:datastoreItem xmlns:ds="http://schemas.openxmlformats.org/officeDocument/2006/customXml" ds:itemID="{C96B2C76-158D-4789-9982-1A7AA23A34B0}">
  <ds:schemaRefs/>
</ds:datastoreItem>
</file>

<file path=customXml/itemProps16.xml><?xml version="1.0" encoding="utf-8"?>
<ds:datastoreItem xmlns:ds="http://schemas.openxmlformats.org/officeDocument/2006/customXml" ds:itemID="{9AE5EE14-5D0B-4364-816F-44C6D974D78D}">
  <ds:schemaRefs/>
</ds:datastoreItem>
</file>

<file path=customXml/itemProps17.xml><?xml version="1.0" encoding="utf-8"?>
<ds:datastoreItem xmlns:ds="http://schemas.openxmlformats.org/officeDocument/2006/customXml" ds:itemID="{A1DE4887-2FA9-49BA-B8BF-E79FB8D56958}">
  <ds:schemaRefs/>
</ds:datastoreItem>
</file>

<file path=customXml/itemProps18.xml><?xml version="1.0" encoding="utf-8"?>
<ds:datastoreItem xmlns:ds="http://schemas.openxmlformats.org/officeDocument/2006/customXml" ds:itemID="{DD23DDCC-ABAF-42D1-9CB2-07E72D883C32}">
  <ds:schemaRefs/>
</ds:datastoreItem>
</file>

<file path=customXml/itemProps19.xml><?xml version="1.0" encoding="utf-8"?>
<ds:datastoreItem xmlns:ds="http://schemas.openxmlformats.org/officeDocument/2006/customXml" ds:itemID="{6567BD5C-CC0C-4648-BED2-6CE28F06E5A9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07c8a24f-8b40-44ca-950f-ae5db2c4fa23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1d337dc-809a-4269-a690-d6cd31b4acd0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C9F6373-9831-4039-B3C6-D638F9B86296}">
  <ds:schemaRefs/>
</ds:datastoreItem>
</file>

<file path=customXml/itemProps3.xml><?xml version="1.0" encoding="utf-8"?>
<ds:datastoreItem xmlns:ds="http://schemas.openxmlformats.org/officeDocument/2006/customXml" ds:itemID="{9BA6235D-7E1A-4B9C-ADE5-24E162A87D03}">
  <ds:schemaRefs/>
</ds:datastoreItem>
</file>

<file path=customXml/itemProps4.xml><?xml version="1.0" encoding="utf-8"?>
<ds:datastoreItem xmlns:ds="http://schemas.openxmlformats.org/officeDocument/2006/customXml" ds:itemID="{45B06F8E-AA4D-4F38-9B8B-099300ECC694}">
  <ds:schemaRefs/>
</ds:datastoreItem>
</file>

<file path=customXml/itemProps5.xml><?xml version="1.0" encoding="utf-8"?>
<ds:datastoreItem xmlns:ds="http://schemas.openxmlformats.org/officeDocument/2006/customXml" ds:itemID="{ED2A37DE-9640-4BAD-87EB-02349D3561C8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C00A930F-B673-4A9A-B9E0-917F93390850}">
  <ds:schemaRefs/>
</ds:datastoreItem>
</file>

<file path=customXml/itemProps7.xml><?xml version="1.0" encoding="utf-8"?>
<ds:datastoreItem xmlns:ds="http://schemas.openxmlformats.org/officeDocument/2006/customXml" ds:itemID="{3F4A1EE0-7BB0-4513-A657-901CD9163676}">
  <ds:schemaRefs/>
</ds:datastoreItem>
</file>

<file path=customXml/itemProps8.xml><?xml version="1.0" encoding="utf-8"?>
<ds:datastoreItem xmlns:ds="http://schemas.openxmlformats.org/officeDocument/2006/customXml" ds:itemID="{8BB8E482-BBF3-4F9E-AA02-C9FC6A868932}">
  <ds:schemaRefs/>
</ds:datastoreItem>
</file>

<file path=customXml/itemProps9.xml><?xml version="1.0" encoding="utf-8"?>
<ds:datastoreItem xmlns:ds="http://schemas.openxmlformats.org/officeDocument/2006/customXml" ds:itemID="{7A05193D-D30C-4374-9C9F-1E80F360F99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UNISG PPT</Template>
  <TotalTime>0</TotalTime>
  <Words>2177</Words>
  <Application>Microsoft Macintosh PowerPoint</Application>
  <PresentationFormat>On-screen Show (16:9)</PresentationFormat>
  <Paragraphs>360</Paragraphs>
  <Slides>25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Gill Alt One MT Light</vt:lpstr>
      <vt:lpstr>Gill Sans Nova</vt:lpstr>
      <vt:lpstr>Gill Sans Nova Light</vt:lpstr>
      <vt:lpstr>Helvetica Neue</vt:lpstr>
      <vt:lpstr>Lato</vt:lpstr>
      <vt:lpstr>Wingdings</vt:lpstr>
      <vt:lpstr>UNISG PPT</vt:lpstr>
      <vt:lpstr>think-cell Slide</vt:lpstr>
      <vt:lpstr>TAPAS Project –  Mid-Term Presentation</vt:lpstr>
      <vt:lpstr>The Team</vt:lpstr>
      <vt:lpstr>PowerPoint Presentation</vt:lpstr>
      <vt:lpstr>PowerPoint Presentation</vt:lpstr>
      <vt:lpstr>Event Storming Board | We identified 5 bounded contexts </vt:lpstr>
      <vt:lpstr>PowerPoint Presentation</vt:lpstr>
      <vt:lpstr>Architectural Styles | We evaluated several architectural along their strengths &amp; weaknesses</vt:lpstr>
      <vt:lpstr>Service Design | Overview of our Microservices</vt:lpstr>
      <vt:lpstr>Application Flow | How does an added task flow through the application and gets executed</vt:lpstr>
      <vt:lpstr>PowerPoint Presentation</vt:lpstr>
      <vt:lpstr>Data Ownership &amp; Access | Context, Decision &amp; Consequences </vt:lpstr>
      <vt:lpstr>Code Sharing | Context, Decision &amp; Consequences</vt:lpstr>
      <vt:lpstr>Dynamic Quantum Coupling | Context, Decision &amp; Consequences</vt:lpstr>
      <vt:lpstr>PowerPoint Presentation</vt:lpstr>
      <vt:lpstr>JMeter | We ran the following tests  </vt:lpstr>
      <vt:lpstr>JMeter | POST Task Request, Local, Without Cache Clearance</vt:lpstr>
      <vt:lpstr>JMeter | POST &amp; GET Task Request, Local, Without Cache Clearance </vt:lpstr>
      <vt:lpstr>JMeter | POST &amp; GET Task Request, Local, With Cache Clearance</vt:lpstr>
      <vt:lpstr>ChaosMonkey | TAPAS Chaos Testing</vt:lpstr>
      <vt:lpstr>PowerPoint Presentation</vt:lpstr>
      <vt:lpstr>Demonstration | We will show you 2 different executors in action</vt:lpstr>
      <vt:lpstr>PowerPoint Presentation</vt:lpstr>
      <vt:lpstr>Key Takeaways | Troubles &amp; Learning</vt:lpstr>
      <vt:lpstr>Contributions | We were able to distribute the group work quite fairly within our team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Project Presentation</dc:title>
  <dc:creator>Aydin, Kaan</dc:creator>
  <cp:lastModifiedBy>Aydin, Kaan</cp:lastModifiedBy>
  <cp:revision>1</cp:revision>
  <dcterms:created xsi:type="dcterms:W3CDTF">2023-10-18T10:58:28Z</dcterms:created>
  <dcterms:modified xsi:type="dcterms:W3CDTF">2023-10-22T20:48:16Z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0x01010034C2EED3AEDAB24AB48AF05A7A255DF4</vt:lpwstr>
  </property>
  <property fmtid="{D5CDD505-2E9C-101B-9397-08002B2CF9AE}" pid="3" name="TemplafyTimeStamp">
    <vt:lpwstr>2022-04-19T14:18:43</vt:lpwstr>
  </property>
  <property fmtid="{D5CDD505-2E9C-101B-9397-08002B2CF9AE}" pid="4" name="TemplafyTenantId">
    <vt:lpwstr>unisg</vt:lpwstr>
  </property>
  <property fmtid="{D5CDD505-2E9C-101B-9397-08002B2CF9AE}" pid="5" name="TemplafyTemplateId">
    <vt:lpwstr>637700762909751978</vt:lpwstr>
  </property>
  <property fmtid="{D5CDD505-2E9C-101B-9397-08002B2CF9AE}" pid="6" name="TemplafyUserProfileId">
    <vt:lpwstr>637998274589638414</vt:lpwstr>
  </property>
  <property fmtid="{D5CDD505-2E9C-101B-9397-08002B2CF9AE}" pid="7" name="TemplafyLanguageCode">
    <vt:lpwstr>en-GB</vt:lpwstr>
  </property>
  <property fmtid="{D5CDD505-2E9C-101B-9397-08002B2CF9AE}" pid="8" name="TemplafyFromBlank">
    <vt:bool>false</vt:bool>
  </property>
</Properties>
</file>